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73" r:id="rId3"/>
    <p:sldId id="271" r:id="rId4"/>
    <p:sldId id="258" r:id="rId5"/>
    <p:sldId id="259" r:id="rId6"/>
    <p:sldId id="260" r:id="rId7"/>
    <p:sldId id="261" r:id="rId8"/>
    <p:sldId id="275" r:id="rId9"/>
    <p:sldId id="274" r:id="rId10"/>
    <p:sldId id="272" r:id="rId11"/>
    <p:sldId id="264" r:id="rId12"/>
    <p:sldId id="277" r:id="rId13"/>
    <p:sldId id="265" r:id="rId14"/>
    <p:sldId id="278" r:id="rId15"/>
    <p:sldId id="276" r:id="rId16"/>
    <p:sldId id="268" r:id="rId17"/>
    <p:sldId id="279" r:id="rId18"/>
    <p:sldId id="280" r:id="rId19"/>
    <p:sldId id="281" r:id="rId20"/>
    <p:sldId id="285" r:id="rId21"/>
    <p:sldId id="282" r:id="rId22"/>
    <p:sldId id="286" r:id="rId23"/>
    <p:sldId id="283" r:id="rId24"/>
    <p:sldId id="284" r:id="rId25"/>
    <p:sldId id="26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F6F6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81" autoAdjust="0"/>
    <p:restoredTop sz="94660"/>
  </p:normalViewPr>
  <p:slideViewPr>
    <p:cSldViewPr snapToGrid="0">
      <p:cViewPr varScale="1">
        <p:scale>
          <a:sx n="89" d="100"/>
          <a:sy n="89" d="100"/>
        </p:scale>
        <p:origin x="44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223962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3B65D90-702A-4DBE-9600-4026B7373F8D}" type="datetimeFigureOut">
              <a:rPr lang="en-IN" smtClean="0"/>
              <a:t>19-04-2024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1731133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41426960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3356376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10530634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1039714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11010248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38970216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2025579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4218743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3B65D90-702A-4DBE-9600-4026B7373F8D}" type="datetimeFigureOut">
              <a:rPr lang="en-IN" smtClean="0"/>
              <a:t>19-04-2024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4140099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3B65D90-702A-4DBE-9600-4026B7373F8D}" type="datetimeFigureOut">
              <a:rPr lang="en-IN" smtClean="0"/>
              <a:t>19-04-2024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1498641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3B65D90-702A-4DBE-9600-4026B7373F8D}" type="datetimeFigureOut">
              <a:rPr lang="en-IN" smtClean="0"/>
              <a:t>19-04-2024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344332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3B65D90-702A-4DBE-9600-4026B7373F8D}" type="datetimeFigureOut">
              <a:rPr lang="en-IN" smtClean="0"/>
              <a:t>19-04-2024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37265639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B65D90-702A-4DBE-9600-4026B7373F8D}" type="datetimeFigureOut">
              <a:rPr lang="en-IN" smtClean="0"/>
              <a:t>19-04-2024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4293633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3B65D90-702A-4DBE-9600-4026B7373F8D}" type="datetimeFigureOut">
              <a:rPr lang="en-IN" smtClean="0"/>
              <a:t>19-04-2024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1455224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D3B65D90-702A-4DBE-9600-4026B7373F8D}" type="datetimeFigureOut">
              <a:rPr lang="en-IN" smtClean="0"/>
              <a:t>19-04-2024</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IN"/>
          </a:p>
        </p:txBody>
      </p:sp>
      <p:sp>
        <p:nvSpPr>
          <p:cNvPr id="7" name="Slide Number Placeholder 6"/>
          <p:cNvSpPr>
            <a:spLocks noGrp="1"/>
          </p:cNvSpPr>
          <p:nvPr>
            <p:ph type="sldNum" sz="quarter" idx="12"/>
          </p:nvPr>
        </p:nvSpPr>
        <p:spPr>
          <a:xfrm>
            <a:off x="10742612" y="5883275"/>
            <a:ext cx="322567" cy="365125"/>
          </a:xfrm>
        </p:spPr>
        <p:txBody>
          <a:bodyPr/>
          <a:lstStyle/>
          <a:p>
            <a:fld id="{948CA315-4216-4DC3-8830-E9DF9F1A88B8}" type="slidenum">
              <a:rPr lang="en-IN" smtClean="0"/>
              <a:t>‹#›</a:t>
            </a:fld>
            <a:endParaRPr lang="en-IN"/>
          </a:p>
        </p:txBody>
      </p:sp>
    </p:spTree>
    <p:extLst>
      <p:ext uri="{BB962C8B-B14F-4D97-AF65-F5344CB8AC3E}">
        <p14:creationId xmlns:p14="http://schemas.microsoft.com/office/powerpoint/2010/main" val="1237151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3B65D90-702A-4DBE-9600-4026B7373F8D}" type="datetimeFigureOut">
              <a:rPr lang="en-IN" smtClean="0"/>
              <a:t>19-04-2024</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948CA315-4216-4DC3-8830-E9DF9F1A88B8}" type="slidenum">
              <a:rPr lang="en-IN" smtClean="0"/>
              <a:t>‹#›</a:t>
            </a:fld>
            <a:endParaRPr lang="en-IN"/>
          </a:p>
        </p:txBody>
      </p:sp>
    </p:spTree>
    <p:extLst>
      <p:ext uri="{BB962C8B-B14F-4D97-AF65-F5344CB8AC3E}">
        <p14:creationId xmlns:p14="http://schemas.microsoft.com/office/powerpoint/2010/main" val="3197006765"/>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27761" y="548640"/>
            <a:ext cx="9555480" cy="4392543"/>
          </a:xfrm>
        </p:spPr>
        <p:txBody>
          <a:bodyPr>
            <a:normAutofit/>
          </a:bodyPr>
          <a:lstStyle/>
          <a:p>
            <a:r>
              <a:rPr lang="en-IN" sz="9600" b="1" spc="600" dirty="0" smtClean="0">
                <a:solidFill>
                  <a:schemeClr val="tx1"/>
                </a:solidFill>
                <a:effectLst>
                  <a:glow rad="38100">
                    <a:schemeClr val="bg1">
                      <a:lumMod val="65000"/>
                      <a:lumOff val="35000"/>
                      <a:alpha val="50000"/>
                    </a:schemeClr>
                  </a:glow>
                </a:effectLst>
              </a:rPr>
              <a:t>Café </a:t>
            </a:r>
            <a:r>
              <a:rPr lang="en-IN" sz="9600" b="1" spc="600" dirty="0" err="1" smtClean="0">
                <a:solidFill>
                  <a:schemeClr val="tx1"/>
                </a:solidFill>
                <a:effectLst>
                  <a:glow rad="38100">
                    <a:schemeClr val="bg1">
                      <a:lumMod val="65000"/>
                      <a:lumOff val="35000"/>
                      <a:alpha val="50000"/>
                    </a:schemeClr>
                  </a:glow>
                </a:effectLst>
              </a:rPr>
              <a:t>marvelous</a:t>
            </a:r>
            <a:r>
              <a:rPr lang="en-IN" sz="9600" b="1" spc="600" dirty="0" smtClean="0">
                <a:solidFill>
                  <a:schemeClr val="tx1"/>
                </a:solidFill>
                <a:effectLst>
                  <a:glow rad="38100">
                    <a:schemeClr val="bg1">
                      <a:lumMod val="65000"/>
                      <a:lumOff val="35000"/>
                      <a:alpha val="50000"/>
                    </a:schemeClr>
                  </a:glow>
                </a:effectLst>
              </a:rPr>
              <a:t> </a:t>
            </a:r>
            <a:endParaRPr lang="en-IN" sz="9600" b="1" spc="600" dirty="0">
              <a:solidFill>
                <a:schemeClr val="tx1"/>
              </a:solidFill>
              <a:effectLst>
                <a:glow rad="38100">
                  <a:schemeClr val="bg1">
                    <a:lumMod val="65000"/>
                    <a:lumOff val="35000"/>
                    <a:alpha val="50000"/>
                  </a:schemeClr>
                </a:glo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91351"/>
          </a:xfrm>
          <a:prstGeom prst="rect">
            <a:avLst/>
          </a:prstGeom>
        </p:spPr>
      </p:pic>
    </p:spTree>
    <p:extLst>
      <p:ext uri="{BB962C8B-B14F-4D97-AF65-F5344CB8AC3E}">
        <p14:creationId xmlns:p14="http://schemas.microsoft.com/office/powerpoint/2010/main" val="16638099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08" y="0"/>
            <a:ext cx="6925817" cy="373166"/>
          </a:xfrm>
        </p:spPr>
        <p:txBody>
          <a:bodyPr>
            <a:noAutofit/>
          </a:bodyPr>
          <a:lstStyle/>
          <a:p>
            <a:r>
              <a:rPr lang="en-IN" sz="2400" dirty="0" smtClean="0"/>
              <a:t>Entity-Relationship diagram</a:t>
            </a:r>
            <a:endParaRPr lang="en-IN" sz="2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3600" y="704850"/>
            <a:ext cx="7924800" cy="5448300"/>
          </a:xfrm>
          <a:prstGeom prst="rect">
            <a:avLst/>
          </a:prstGeom>
        </p:spPr>
      </p:pic>
    </p:spTree>
    <p:extLst>
      <p:ext uri="{BB962C8B-B14F-4D97-AF65-F5344CB8AC3E}">
        <p14:creationId xmlns:p14="http://schemas.microsoft.com/office/powerpoint/2010/main" val="37884578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159" y="-126228"/>
            <a:ext cx="4603662" cy="894460"/>
          </a:xfrm>
        </p:spPr>
        <p:txBody>
          <a:bodyPr/>
          <a:lstStyle/>
          <a:p>
            <a:r>
              <a:rPr lang="en-IN" dirty="0" smtClean="0"/>
              <a:t>Class diagram </a:t>
            </a:r>
            <a:endParaRPr lang="en-IN" dirty="0"/>
          </a:p>
        </p:txBody>
      </p:sp>
      <p:sp>
        <p:nvSpPr>
          <p:cNvPr id="7" name="Text Box 187">
            <a:extLst>
              <a:ext uri="{FF2B5EF4-FFF2-40B4-BE49-F238E27FC236}">
                <a16:creationId xmlns="" xmlns:a16="http://schemas.microsoft.com/office/drawing/2014/main" id="{435FD21D-3FD7-0DD2-60A7-CC0E669199A4}"/>
              </a:ext>
            </a:extLst>
          </p:cNvPr>
          <p:cNvSpPr txBox="1">
            <a:spLocks noChangeArrowheads="1"/>
          </p:cNvSpPr>
          <p:nvPr/>
        </p:nvSpPr>
        <p:spPr bwMode="auto">
          <a:xfrm>
            <a:off x="4973843" y="768232"/>
            <a:ext cx="1657350" cy="45164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2000" b="1" dirty="0">
                <a:solidFill>
                  <a:schemeClr val="bg1"/>
                </a:solidFill>
                <a:latin typeface="Calibri" panose="020F0502020204030204" pitchFamily="34" charset="0"/>
                <a:ea typeface="Calibri" panose="020F0502020204030204" pitchFamily="34" charset="0"/>
                <a:cs typeface="Times New Roman" panose="02020603050405020304" pitchFamily="18" charset="0"/>
              </a:rPr>
              <a:t>Admin</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8" name="Text Box 193">
            <a:extLst>
              <a:ext uri="{FF2B5EF4-FFF2-40B4-BE49-F238E27FC236}">
                <a16:creationId xmlns="" xmlns:a16="http://schemas.microsoft.com/office/drawing/2014/main" id="{9FDFD61D-008D-3A58-3880-DA29F82B9897}"/>
              </a:ext>
            </a:extLst>
          </p:cNvPr>
          <p:cNvSpPr txBox="1">
            <a:spLocks noChangeArrowheads="1"/>
          </p:cNvSpPr>
          <p:nvPr/>
        </p:nvSpPr>
        <p:spPr bwMode="auto">
          <a:xfrm>
            <a:off x="4970062" y="1201456"/>
            <a:ext cx="1647825" cy="788396"/>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+Name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+Email_ID</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+Password</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+Phone_No</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9" name="Text Box 194">
            <a:extLst>
              <a:ext uri="{FF2B5EF4-FFF2-40B4-BE49-F238E27FC236}">
                <a16:creationId xmlns="" xmlns:a16="http://schemas.microsoft.com/office/drawing/2014/main" id="{428DCE6B-775C-1E01-2E5E-8C715D7D9EDF}"/>
              </a:ext>
            </a:extLst>
          </p:cNvPr>
          <p:cNvSpPr txBox="1">
            <a:spLocks noChangeArrowheads="1"/>
          </p:cNvSpPr>
          <p:nvPr/>
        </p:nvSpPr>
        <p:spPr bwMode="auto">
          <a:xfrm>
            <a:off x="4973843" y="1996062"/>
            <a:ext cx="1647825" cy="978568"/>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+insert()</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+update()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+delete()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+view()</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+edit()</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10" name="Text Box 183">
            <a:extLst>
              <a:ext uri="{FF2B5EF4-FFF2-40B4-BE49-F238E27FC236}">
                <a16:creationId xmlns="" xmlns:a16="http://schemas.microsoft.com/office/drawing/2014/main" id="{2F103006-055C-A20E-D352-22841A7DAF4C}"/>
              </a:ext>
            </a:extLst>
          </p:cNvPr>
          <p:cNvSpPr txBox="1">
            <a:spLocks noChangeArrowheads="1"/>
          </p:cNvSpPr>
          <p:nvPr/>
        </p:nvSpPr>
        <p:spPr bwMode="auto">
          <a:xfrm>
            <a:off x="7883212" y="4030339"/>
            <a:ext cx="1933575" cy="45164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11" name="Text Box 184">
            <a:extLst>
              <a:ext uri="{FF2B5EF4-FFF2-40B4-BE49-F238E27FC236}">
                <a16:creationId xmlns="" xmlns:a16="http://schemas.microsoft.com/office/drawing/2014/main" id="{2D0E891E-E35C-9BF3-0CE3-4DF18E78F7FF}"/>
              </a:ext>
            </a:extLst>
          </p:cNvPr>
          <p:cNvSpPr txBox="1">
            <a:spLocks noChangeArrowheads="1"/>
          </p:cNvSpPr>
          <p:nvPr/>
        </p:nvSpPr>
        <p:spPr bwMode="auto">
          <a:xfrm>
            <a:off x="7880944" y="4481987"/>
            <a:ext cx="1935837" cy="809186"/>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+Product_ID</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+Product_Name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+Product_Price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+Product_quantity</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12" name="Text Box 190">
            <a:extLst>
              <a:ext uri="{FF2B5EF4-FFF2-40B4-BE49-F238E27FC236}">
                <a16:creationId xmlns="" xmlns:a16="http://schemas.microsoft.com/office/drawing/2014/main" id="{A5D95F6F-D080-DB21-9B8B-983E40FD471C}"/>
              </a:ext>
            </a:extLst>
          </p:cNvPr>
          <p:cNvSpPr txBox="1">
            <a:spLocks noChangeArrowheads="1"/>
          </p:cNvSpPr>
          <p:nvPr/>
        </p:nvSpPr>
        <p:spPr bwMode="auto">
          <a:xfrm>
            <a:off x="7880944" y="5286800"/>
            <a:ext cx="1943094" cy="1025104"/>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+insert()</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+update()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+delete()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cxnSp>
        <p:nvCxnSpPr>
          <p:cNvPr id="16" name="Straight Connector 15">
            <a:extLst>
              <a:ext uri="{FF2B5EF4-FFF2-40B4-BE49-F238E27FC236}">
                <a16:creationId xmlns="" xmlns:a16="http://schemas.microsoft.com/office/drawing/2014/main" id="{B6E65B30-948A-0E1A-FFCD-B4251AEB6958}"/>
              </a:ext>
            </a:extLst>
          </p:cNvPr>
          <p:cNvCxnSpPr>
            <a:cxnSpLocks/>
          </p:cNvCxnSpPr>
          <p:nvPr/>
        </p:nvCxnSpPr>
        <p:spPr>
          <a:xfrm>
            <a:off x="5759729" y="2957568"/>
            <a:ext cx="3052244" cy="10557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endCxn id="9" idx="2"/>
          </p:cNvCxnSpPr>
          <p:nvPr/>
        </p:nvCxnSpPr>
        <p:spPr>
          <a:xfrm flipV="1">
            <a:off x="2061346" y="2974630"/>
            <a:ext cx="3736410" cy="106492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8" name="Straight Connector 17"/>
          <p:cNvCxnSpPr>
            <a:stCxn id="9" idx="2"/>
          </p:cNvCxnSpPr>
          <p:nvPr/>
        </p:nvCxnSpPr>
        <p:spPr>
          <a:xfrm flipH="1">
            <a:off x="5705739" y="2974630"/>
            <a:ext cx="92017" cy="1055709"/>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31" name="Text Box 2">
            <a:extLst>
              <a:ext uri="{FF2B5EF4-FFF2-40B4-BE49-F238E27FC236}">
                <a16:creationId xmlns="" xmlns:a16="http://schemas.microsoft.com/office/drawing/2014/main" id="{E12A293E-4A7E-0798-37DE-B6FF1B06DEE8}"/>
              </a:ext>
            </a:extLst>
          </p:cNvPr>
          <p:cNvSpPr txBox="1">
            <a:spLocks noChangeArrowheads="1"/>
          </p:cNvSpPr>
          <p:nvPr/>
        </p:nvSpPr>
        <p:spPr bwMode="auto">
          <a:xfrm>
            <a:off x="5064331" y="4053152"/>
            <a:ext cx="1467838" cy="433224"/>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b="1" dirty="0" smtClean="0">
                <a:solidFill>
                  <a:schemeClr val="bg1"/>
                </a:solidFill>
                <a:latin typeface="Calibri" panose="020F0502020204030204" pitchFamily="34" charset="0"/>
                <a:ea typeface="Calibri" panose="020F0502020204030204" pitchFamily="34" charset="0"/>
                <a:cs typeface="Times New Roman" panose="02020603050405020304" pitchFamily="18" charset="0"/>
              </a:rPr>
              <a:t>User</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32" name="Text Box 195">
            <a:extLst>
              <a:ext uri="{FF2B5EF4-FFF2-40B4-BE49-F238E27FC236}">
                <a16:creationId xmlns="" xmlns:a16="http://schemas.microsoft.com/office/drawing/2014/main" id="{27922292-0C83-9787-BB99-94A7A8CA6015}"/>
              </a:ext>
            </a:extLst>
          </p:cNvPr>
          <p:cNvSpPr txBox="1">
            <a:spLocks noChangeArrowheads="1"/>
          </p:cNvSpPr>
          <p:nvPr/>
        </p:nvSpPr>
        <p:spPr bwMode="auto">
          <a:xfrm>
            <a:off x="5064331" y="4472774"/>
            <a:ext cx="1466850" cy="788396"/>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+Customer_ID</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+Customer_Name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+Email_ID</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+Phone_No</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33" name="Text Box 204">
            <a:extLst>
              <a:ext uri="{FF2B5EF4-FFF2-40B4-BE49-F238E27FC236}">
                <a16:creationId xmlns="" xmlns:a16="http://schemas.microsoft.com/office/drawing/2014/main" id="{79B7451B-FAF3-2481-A41E-994E9349A1FE}"/>
              </a:ext>
            </a:extLst>
          </p:cNvPr>
          <p:cNvSpPr txBox="1">
            <a:spLocks noChangeArrowheads="1"/>
          </p:cNvSpPr>
          <p:nvPr/>
        </p:nvSpPr>
        <p:spPr bwMode="auto">
          <a:xfrm>
            <a:off x="5064331" y="5261170"/>
            <a:ext cx="1466850" cy="981635"/>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+insert()</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+update()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+delete()</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37" name="Text Box 186">
            <a:extLst>
              <a:ext uri="{FF2B5EF4-FFF2-40B4-BE49-F238E27FC236}">
                <a16:creationId xmlns="" xmlns:a16="http://schemas.microsoft.com/office/drawing/2014/main" id="{B3166345-0E0C-6987-7574-6832ABAB6730}"/>
              </a:ext>
            </a:extLst>
          </p:cNvPr>
          <p:cNvSpPr txBox="1">
            <a:spLocks noChangeArrowheads="1"/>
          </p:cNvSpPr>
          <p:nvPr/>
        </p:nvSpPr>
        <p:spPr bwMode="auto">
          <a:xfrm>
            <a:off x="680119" y="4027944"/>
            <a:ext cx="1933575" cy="45164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Order</a:t>
            </a: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38" name="Text Box 192">
            <a:extLst>
              <a:ext uri="{FF2B5EF4-FFF2-40B4-BE49-F238E27FC236}">
                <a16:creationId xmlns="" xmlns:a16="http://schemas.microsoft.com/office/drawing/2014/main" id="{65415F2F-9506-9FDB-7C68-264CFFDA628E}"/>
              </a:ext>
            </a:extLst>
          </p:cNvPr>
          <p:cNvSpPr txBox="1">
            <a:spLocks noChangeArrowheads="1"/>
          </p:cNvSpPr>
          <p:nvPr/>
        </p:nvSpPr>
        <p:spPr bwMode="auto">
          <a:xfrm>
            <a:off x="680118" y="4485790"/>
            <a:ext cx="1945367" cy="868887"/>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+Product_category</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+Product_quantity</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+Order_time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+Order_price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sp>
        <p:nvSpPr>
          <p:cNvPr id="39" name="Text Box 191">
            <a:extLst>
              <a:ext uri="{FF2B5EF4-FFF2-40B4-BE49-F238E27FC236}">
                <a16:creationId xmlns="" xmlns:a16="http://schemas.microsoft.com/office/drawing/2014/main" id="{5041058A-4A1A-7F2B-650C-A0DFB339A3CF}"/>
              </a:ext>
            </a:extLst>
          </p:cNvPr>
          <p:cNvSpPr txBox="1">
            <a:spLocks noChangeArrowheads="1"/>
          </p:cNvSpPr>
          <p:nvPr/>
        </p:nvSpPr>
        <p:spPr bwMode="auto">
          <a:xfrm>
            <a:off x="675350" y="5360711"/>
            <a:ext cx="1943101" cy="809186"/>
          </a:xfrm>
          <a:prstGeom prst="rect">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+view()</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+insert()</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+update()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+delete()</a:t>
            </a:r>
            <a:endParaRPr kumimoji="0" lang="en-US" altLang="en-US" sz="8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p:txBody>
      </p:sp>
      <p:cxnSp>
        <p:nvCxnSpPr>
          <p:cNvPr id="41" name="Straight Connector 40"/>
          <p:cNvCxnSpPr/>
          <p:nvPr/>
        </p:nvCxnSpPr>
        <p:spPr>
          <a:xfrm flipV="1">
            <a:off x="2625485" y="5016381"/>
            <a:ext cx="2438846" cy="2563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6531181" y="5025231"/>
            <a:ext cx="13497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783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31" grpId="0" animBg="1"/>
      <p:bldP spid="32" grpId="0" animBg="1"/>
      <p:bldP spid="33" grpId="0" animBg="1"/>
      <p:bldP spid="37" grpId="0" animBg="1"/>
      <p:bldP spid="38" grpId="0" animBg="1"/>
      <p:bldP spid="3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191" y="162370"/>
            <a:ext cx="10825220" cy="734938"/>
          </a:xfrm>
        </p:spPr>
        <p:txBody>
          <a:bodyPr/>
          <a:lstStyle/>
          <a:p>
            <a:r>
              <a:rPr lang="en-IN" dirty="0" smtClean="0"/>
              <a:t>Activity Diagram</a:t>
            </a:r>
            <a:endParaRPr lang="en-IN" dirty="0"/>
          </a:p>
        </p:txBody>
      </p:sp>
      <p:pic>
        <p:nvPicPr>
          <p:cNvPr id="4" name="Picture 3"/>
          <p:cNvPicPr/>
          <p:nvPr/>
        </p:nvPicPr>
        <p:blipFill>
          <a:blip r:embed="rId2"/>
          <a:stretch>
            <a:fillRect/>
          </a:stretch>
        </p:blipFill>
        <p:spPr>
          <a:xfrm>
            <a:off x="4637087" y="266700"/>
            <a:ext cx="2917825" cy="6324600"/>
          </a:xfrm>
          <a:prstGeom prst="rect">
            <a:avLst/>
          </a:prstGeom>
        </p:spPr>
      </p:pic>
    </p:spTree>
    <p:extLst>
      <p:ext uri="{BB962C8B-B14F-4D97-AF65-F5344CB8AC3E}">
        <p14:creationId xmlns:p14="http://schemas.microsoft.com/office/powerpoint/2010/main" val="1820587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104" y="421592"/>
            <a:ext cx="5994325" cy="407437"/>
          </a:xfrm>
        </p:spPr>
        <p:txBody>
          <a:bodyPr>
            <a:normAutofit fontScale="90000"/>
          </a:bodyPr>
          <a:lstStyle/>
          <a:p>
            <a:r>
              <a:rPr lang="en-IN" b="1" spc="300" dirty="0" err="1" smtClean="0"/>
              <a:t>UML</a:t>
            </a:r>
            <a:r>
              <a:rPr lang="en-IN" spc="300" dirty="0" err="1" smtClean="0"/>
              <a:t>:Sequence</a:t>
            </a:r>
            <a:r>
              <a:rPr lang="en-IN" spc="300" dirty="0" smtClean="0"/>
              <a:t> </a:t>
            </a:r>
            <a:r>
              <a:rPr lang="en-IN" spc="300" dirty="0" smtClean="0"/>
              <a:t>diagram 	</a:t>
            </a:r>
            <a:endParaRPr lang="en-IN" spc="3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3475" y="1504060"/>
            <a:ext cx="9925050" cy="4204531"/>
          </a:xfrm>
          <a:prstGeom prst="rect">
            <a:avLst/>
          </a:prstGeom>
        </p:spPr>
      </p:pic>
    </p:spTree>
    <p:extLst>
      <p:ext uri="{BB962C8B-B14F-4D97-AF65-F5344CB8AC3E}">
        <p14:creationId xmlns:p14="http://schemas.microsoft.com/office/powerpoint/2010/main" val="20817018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104" y="0"/>
            <a:ext cx="9905998" cy="984903"/>
          </a:xfrm>
        </p:spPr>
        <p:txBody>
          <a:bodyPr/>
          <a:lstStyle/>
          <a:p>
            <a:r>
              <a:rPr lang="en-IN" dirty="0"/>
              <a:t>Use case Diagram</a:t>
            </a:r>
          </a:p>
        </p:txBody>
      </p:sp>
      <p:sp>
        <p:nvSpPr>
          <p:cNvPr id="3" name="Content Placeholder 2"/>
          <p:cNvSpPr>
            <a:spLocks noGrp="1"/>
          </p:cNvSpPr>
          <p:nvPr>
            <p:ph idx="1"/>
          </p:nvPr>
        </p:nvSpPr>
        <p:spPr>
          <a:xfrm>
            <a:off x="244104" y="1145137"/>
            <a:ext cx="10803307" cy="4646064"/>
          </a:xfrm>
        </p:spPr>
        <p:txBody>
          <a:bodyPr/>
          <a:lstStyle/>
          <a:p>
            <a:pPr marL="0" indent="0">
              <a:buNone/>
            </a:pPr>
            <a:r>
              <a:rPr lang="en-IN" dirty="0" smtClean="0"/>
              <a:t>Admin- use case :</a:t>
            </a:r>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7831" y="1314094"/>
            <a:ext cx="5410200" cy="5067300"/>
          </a:xfrm>
          <a:prstGeom prst="rect">
            <a:avLst/>
          </a:prstGeom>
        </p:spPr>
      </p:pic>
    </p:spTree>
    <p:extLst>
      <p:ext uri="{BB962C8B-B14F-4D97-AF65-F5344CB8AC3E}">
        <p14:creationId xmlns:p14="http://schemas.microsoft.com/office/powerpoint/2010/main" val="611726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370" y="162370"/>
            <a:ext cx="10885041" cy="709301"/>
          </a:xfrm>
        </p:spPr>
        <p:txBody>
          <a:bodyPr/>
          <a:lstStyle/>
          <a:p>
            <a:r>
              <a:rPr lang="en-IN" dirty="0" smtClean="0"/>
              <a:t>User-use case</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4893" y="1318011"/>
            <a:ext cx="4867275" cy="3800920"/>
          </a:xfrm>
          <a:prstGeom prst="rect">
            <a:avLst/>
          </a:prstGeom>
        </p:spPr>
      </p:pic>
    </p:spTree>
    <p:extLst>
      <p:ext uri="{BB962C8B-B14F-4D97-AF65-F5344CB8AC3E}">
        <p14:creationId xmlns:p14="http://schemas.microsoft.com/office/powerpoint/2010/main" val="4870722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4335" y="273698"/>
            <a:ext cx="4792857" cy="603379"/>
          </a:xfrm>
        </p:spPr>
        <p:txBody>
          <a:bodyPr/>
          <a:lstStyle/>
          <a:p>
            <a:r>
              <a:rPr lang="en-IN" spc="300" dirty="0" smtClean="0"/>
              <a:t>Data dictionary </a:t>
            </a:r>
            <a:endParaRPr lang="en-IN" spc="300" dirty="0"/>
          </a:p>
        </p:txBody>
      </p:sp>
      <p:graphicFrame>
        <p:nvGraphicFramePr>
          <p:cNvPr id="4" name="Table 3">
            <a:extLst>
              <a:ext uri="{FF2B5EF4-FFF2-40B4-BE49-F238E27FC236}">
                <a16:creationId xmlns="" xmlns:a16="http://schemas.microsoft.com/office/drawing/2014/main" id="{A968E4FD-BCB8-D7BA-C3D3-705DD9F323FC}"/>
              </a:ext>
            </a:extLst>
          </p:cNvPr>
          <p:cNvGraphicFramePr>
            <a:graphicFrameLocks noGrp="1"/>
          </p:cNvGraphicFramePr>
          <p:nvPr>
            <p:extLst>
              <p:ext uri="{D42A27DB-BD31-4B8C-83A1-F6EECF244321}">
                <p14:modId xmlns:p14="http://schemas.microsoft.com/office/powerpoint/2010/main" val="3650805593"/>
              </p:ext>
            </p:extLst>
          </p:nvPr>
        </p:nvGraphicFramePr>
        <p:xfrm>
          <a:off x="2905571" y="1914258"/>
          <a:ext cx="5573377" cy="3355936"/>
        </p:xfrm>
        <a:graphic>
          <a:graphicData uri="http://schemas.openxmlformats.org/drawingml/2006/table">
            <a:tbl>
              <a:tblPr>
                <a:tableStyleId>{5C22544A-7EE6-4342-B048-85BDC9FD1C3A}</a:tableStyleId>
              </a:tblPr>
              <a:tblGrid>
                <a:gridCol w="2078507">
                  <a:extLst>
                    <a:ext uri="{9D8B030D-6E8A-4147-A177-3AD203B41FA5}">
                      <a16:colId xmlns="" xmlns:a16="http://schemas.microsoft.com/office/drawing/2014/main" val="3961316166"/>
                    </a:ext>
                  </a:extLst>
                </a:gridCol>
                <a:gridCol w="3494870">
                  <a:extLst>
                    <a:ext uri="{9D8B030D-6E8A-4147-A177-3AD203B41FA5}">
                      <a16:colId xmlns="" xmlns:a16="http://schemas.microsoft.com/office/drawing/2014/main" val="4128003000"/>
                    </a:ext>
                  </a:extLst>
                </a:gridCol>
              </a:tblGrid>
              <a:tr h="388541">
                <a:tc>
                  <a:txBody>
                    <a:bodyPr/>
                    <a:lstStyle/>
                    <a:p>
                      <a:pPr algn="l" fontAlgn="b"/>
                      <a:r>
                        <a:rPr lang="en-IN" sz="1100" u="none" strike="noStrike" dirty="0">
                          <a:effectLst/>
                        </a:rPr>
                        <a:t>Column</a:t>
                      </a:r>
                      <a:endParaRPr lang="en-IN" sz="1100" b="0" i="0" u="none" strike="noStrike" dirty="0">
                        <a:solidFill>
                          <a:srgbClr val="000000"/>
                        </a:solidFill>
                        <a:effectLst/>
                        <a:latin typeface="Calibri" panose="020F0502020204030204" pitchFamily="34" charset="0"/>
                      </a:endParaRPr>
                    </a:p>
                  </a:txBody>
                  <a:tcPr marL="7620" marR="7620" marT="7620" marB="0" anchor="b">
                    <a:solidFill>
                      <a:schemeClr val="accent6">
                        <a:lumMod val="75000"/>
                      </a:schemeClr>
                    </a:solidFill>
                  </a:tcPr>
                </a:tc>
                <a:tc>
                  <a:txBody>
                    <a:bodyPr/>
                    <a:lstStyle/>
                    <a:p>
                      <a:pPr algn="l" fontAlgn="b"/>
                      <a:r>
                        <a:rPr lang="en-IN" sz="1100" u="none" strike="noStrike" dirty="0">
                          <a:effectLst/>
                        </a:rPr>
                        <a:t>Data types</a:t>
                      </a:r>
                      <a:endParaRPr lang="en-IN" sz="1100" b="0" i="0" u="none" strike="noStrike" dirty="0">
                        <a:solidFill>
                          <a:srgbClr val="000000"/>
                        </a:solidFill>
                        <a:effectLst/>
                        <a:latin typeface="Calibri" panose="020F0502020204030204" pitchFamily="34" charset="0"/>
                      </a:endParaRPr>
                    </a:p>
                  </a:txBody>
                  <a:tcPr marL="7620" marR="7620" marT="7620" marB="0" anchor="b">
                    <a:solidFill>
                      <a:schemeClr val="accent6">
                        <a:lumMod val="75000"/>
                      </a:schemeClr>
                    </a:solidFill>
                  </a:tcPr>
                </a:tc>
                <a:extLst>
                  <a:ext uri="{0D108BD9-81ED-4DB2-BD59-A6C34878D82A}">
                    <a16:rowId xmlns="" xmlns:a16="http://schemas.microsoft.com/office/drawing/2014/main" val="2707481171"/>
                  </a:ext>
                </a:extLst>
              </a:tr>
              <a:tr h="379694">
                <a:tc>
                  <a:txBody>
                    <a:bodyPr/>
                    <a:lstStyle/>
                    <a:p>
                      <a:pPr algn="l" fontAlgn="b"/>
                      <a:r>
                        <a:rPr lang="en-IN" sz="1100" u="none" strike="noStrike" dirty="0">
                          <a:effectLst/>
                        </a:rPr>
                        <a:t>name</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u="none" strike="noStrike" dirty="0">
                          <a:effectLst/>
                        </a:rPr>
                        <a:t>String</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 xmlns:a16="http://schemas.microsoft.com/office/drawing/2014/main" val="329332853"/>
                  </a:ext>
                </a:extLst>
              </a:tr>
              <a:tr h="379694">
                <a:tc>
                  <a:txBody>
                    <a:bodyPr/>
                    <a:lstStyle/>
                    <a:p>
                      <a:pPr algn="l" fontAlgn="b"/>
                      <a:r>
                        <a:rPr lang="en-IN" sz="1100" u="none" strike="noStrike" dirty="0">
                          <a:effectLst/>
                        </a:rPr>
                        <a:t>email</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u="none" strike="noStrike" dirty="0">
                          <a:effectLst/>
                        </a:rPr>
                        <a:t>String</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 xmlns:a16="http://schemas.microsoft.com/office/drawing/2014/main" val="1588967313"/>
                  </a:ext>
                </a:extLst>
              </a:tr>
              <a:tr h="379694">
                <a:tc>
                  <a:txBody>
                    <a:bodyPr/>
                    <a:lstStyle/>
                    <a:p>
                      <a:pPr algn="l" fontAlgn="b"/>
                      <a:r>
                        <a:rPr lang="en-IN" sz="1100" b="0" i="0" u="none" strike="noStrike" dirty="0" smtClean="0">
                          <a:solidFill>
                            <a:srgbClr val="000000"/>
                          </a:solidFill>
                          <a:effectLst/>
                          <a:latin typeface="Calibri" panose="020F0502020204030204" pitchFamily="34" charset="0"/>
                        </a:rPr>
                        <a:t>Id</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u="none" strike="noStrike" dirty="0" err="1" smtClean="0">
                          <a:effectLst/>
                        </a:rPr>
                        <a:t>int</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 xmlns:a16="http://schemas.microsoft.com/office/drawing/2014/main" val="3402451800"/>
                  </a:ext>
                </a:extLst>
              </a:tr>
              <a:tr h="379694">
                <a:tc>
                  <a:txBody>
                    <a:bodyPr/>
                    <a:lstStyle/>
                    <a:p>
                      <a:pPr algn="l" fontAlgn="b"/>
                      <a:r>
                        <a:rPr lang="en-IN" sz="1100" b="0" i="0" u="none" strike="noStrike" dirty="0" smtClean="0">
                          <a:solidFill>
                            <a:srgbClr val="000000"/>
                          </a:solidFill>
                          <a:effectLst/>
                          <a:latin typeface="Calibri" panose="020F0502020204030204" pitchFamily="34" charset="0"/>
                        </a:rPr>
                        <a:t>Product</a:t>
                      </a:r>
                      <a:r>
                        <a:rPr lang="en-IN" sz="1100" b="0" i="0" u="none" strike="noStrike" baseline="0" dirty="0" smtClean="0">
                          <a:solidFill>
                            <a:srgbClr val="000000"/>
                          </a:solidFill>
                          <a:effectLst/>
                          <a:latin typeface="Calibri" panose="020F0502020204030204" pitchFamily="34" charset="0"/>
                        </a:rPr>
                        <a:t> name </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u="none" strike="noStrike" dirty="0">
                          <a:effectLst/>
                        </a:rPr>
                        <a:t>String</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 xmlns:a16="http://schemas.microsoft.com/office/drawing/2014/main" val="58018270"/>
                  </a:ext>
                </a:extLst>
              </a:tr>
              <a:tr h="379694">
                <a:tc>
                  <a:txBody>
                    <a:bodyPr/>
                    <a:lstStyle/>
                    <a:p>
                      <a:pPr algn="l" fontAlgn="b"/>
                      <a:r>
                        <a:rPr lang="en-IN" sz="1100" u="none" strike="noStrike" dirty="0" smtClean="0">
                          <a:effectLst/>
                        </a:rPr>
                        <a:t>Password</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i="0" u="none" strike="noStrike" dirty="0" err="1" smtClean="0">
                          <a:solidFill>
                            <a:schemeClr val="dk1"/>
                          </a:solidFill>
                          <a:effectLst/>
                          <a:latin typeface="+mn-lt"/>
                        </a:rPr>
                        <a:t>int</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 xmlns:a16="http://schemas.microsoft.com/office/drawing/2014/main" val="2385764146"/>
                  </a:ext>
                </a:extLst>
              </a:tr>
              <a:tr h="379694">
                <a:tc>
                  <a:txBody>
                    <a:bodyPr/>
                    <a:lstStyle/>
                    <a:p>
                      <a:pPr algn="l" fontAlgn="b"/>
                      <a:r>
                        <a:rPr lang="en-IN" sz="1100" b="0" i="0" u="none" strike="noStrike" dirty="0" smtClean="0">
                          <a:solidFill>
                            <a:srgbClr val="000000"/>
                          </a:solidFill>
                          <a:effectLst/>
                          <a:latin typeface="Calibri" panose="020F0502020204030204" pitchFamily="34" charset="0"/>
                        </a:rPr>
                        <a:t>price</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b="0" i="0" u="none" strike="noStrike" dirty="0" err="1" smtClean="0">
                          <a:solidFill>
                            <a:srgbClr val="000000"/>
                          </a:solidFill>
                          <a:effectLst/>
                          <a:latin typeface="Calibri" panose="020F0502020204030204" pitchFamily="34" charset="0"/>
                        </a:rPr>
                        <a:t>Int</a:t>
                      </a:r>
                      <a:r>
                        <a:rPr lang="en-IN" sz="1100" b="0" i="0" u="none" strike="noStrike" baseline="0" dirty="0" smtClean="0">
                          <a:solidFill>
                            <a:srgbClr val="000000"/>
                          </a:solidFill>
                          <a:effectLst/>
                          <a:latin typeface="Calibri" panose="020F0502020204030204" pitchFamily="34" charset="0"/>
                        </a:rPr>
                        <a:t> </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 xmlns:a16="http://schemas.microsoft.com/office/drawing/2014/main" val="4159775976"/>
                  </a:ext>
                </a:extLst>
              </a:tr>
              <a:tr h="379694">
                <a:tc>
                  <a:txBody>
                    <a:bodyPr/>
                    <a:lstStyle/>
                    <a:p>
                      <a:pPr algn="l" fontAlgn="b"/>
                      <a:r>
                        <a:rPr lang="en-IN" sz="1100" b="0" i="0" u="none" strike="noStrike" dirty="0" smtClean="0">
                          <a:solidFill>
                            <a:srgbClr val="000000"/>
                          </a:solidFill>
                          <a:effectLst/>
                          <a:latin typeface="Calibri" panose="020F0502020204030204" pitchFamily="34" charset="0"/>
                        </a:rPr>
                        <a:t>Note</a:t>
                      </a:r>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IN" sz="1100" u="none" strike="noStrike" dirty="0">
                          <a:effectLst/>
                        </a:rPr>
                        <a:t>String</a:t>
                      </a:r>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 xmlns:a16="http://schemas.microsoft.com/office/drawing/2014/main" val="3669256323"/>
                  </a:ext>
                </a:extLst>
              </a:tr>
              <a:tr h="309537">
                <a:tc>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endParaRPr lang="en-IN"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 xmlns:a16="http://schemas.microsoft.com/office/drawing/2014/main" val="1550530117"/>
                  </a:ext>
                </a:extLst>
              </a:tr>
            </a:tbl>
          </a:graphicData>
        </a:graphic>
      </p:graphicFrame>
    </p:spTree>
    <p:extLst>
      <p:ext uri="{BB962C8B-B14F-4D97-AF65-F5344CB8AC3E}">
        <p14:creationId xmlns:p14="http://schemas.microsoft.com/office/powerpoint/2010/main" val="3669898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5" y="242131"/>
            <a:ext cx="10679942" cy="603903"/>
          </a:xfrm>
        </p:spPr>
        <p:txBody>
          <a:bodyPr/>
          <a:lstStyle/>
          <a:p>
            <a:pPr algn="ctr"/>
            <a:r>
              <a:rPr lang="en-IN" dirty="0" smtClean="0"/>
              <a:t>Input output screen</a:t>
            </a:r>
            <a:endParaRPr lang="en-IN" dirty="0"/>
          </a:p>
        </p:txBody>
      </p:sp>
      <p:sp>
        <p:nvSpPr>
          <p:cNvPr id="3" name="Content Placeholder 2"/>
          <p:cNvSpPr>
            <a:spLocks noGrp="1"/>
          </p:cNvSpPr>
          <p:nvPr>
            <p:ph idx="1"/>
          </p:nvPr>
        </p:nvSpPr>
        <p:spPr>
          <a:xfrm>
            <a:off x="213645" y="1051133"/>
            <a:ext cx="10833766" cy="4740067"/>
          </a:xfrm>
        </p:spPr>
        <p:txBody>
          <a:bodyPr/>
          <a:lstStyle/>
          <a:p>
            <a:pPr marL="0" indent="0">
              <a:buNone/>
            </a:pPr>
            <a:r>
              <a:rPr lang="en-IN" dirty="0" smtClean="0"/>
              <a:t>Admin login</a:t>
            </a:r>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4598" y="1435692"/>
            <a:ext cx="10058400" cy="5127478"/>
          </a:xfrm>
          <a:prstGeom prst="rect">
            <a:avLst/>
          </a:prstGeom>
        </p:spPr>
      </p:pic>
    </p:spTree>
    <p:extLst>
      <p:ext uri="{BB962C8B-B14F-4D97-AF65-F5344CB8AC3E}">
        <p14:creationId xmlns:p14="http://schemas.microsoft.com/office/powerpoint/2010/main" val="26361191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9462" y="205099"/>
            <a:ext cx="10867949" cy="5586101"/>
          </a:xfrm>
        </p:spPr>
        <p:txBody>
          <a:bodyPr/>
          <a:lstStyle/>
          <a:p>
            <a:pPr marL="0" indent="0">
              <a:buNone/>
            </a:pPr>
            <a:r>
              <a:rPr lang="en-IN" dirty="0" smtClean="0"/>
              <a:t>Latest order-</a:t>
            </a:r>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236" y="564023"/>
            <a:ext cx="10058400" cy="5657850"/>
          </a:xfrm>
          <a:prstGeom prst="rect">
            <a:avLst/>
          </a:prstGeom>
        </p:spPr>
      </p:pic>
    </p:spTree>
    <p:extLst>
      <p:ext uri="{BB962C8B-B14F-4D97-AF65-F5344CB8AC3E}">
        <p14:creationId xmlns:p14="http://schemas.microsoft.com/office/powerpoint/2010/main" val="34003025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0557" y="316195"/>
            <a:ext cx="10756854" cy="5475006"/>
          </a:xfrm>
        </p:spPr>
        <p:txBody>
          <a:bodyPr/>
          <a:lstStyle/>
          <a:p>
            <a:pPr marL="0" indent="0">
              <a:buNone/>
            </a:pPr>
            <a:r>
              <a:rPr lang="en-IN" dirty="0" smtClean="0"/>
              <a:t>Display order</a:t>
            </a:r>
          </a:p>
          <a:p>
            <a:pPr marL="0" indent="0">
              <a:buNone/>
            </a:pPr>
            <a:endParaRPr lang="en-IN" dirty="0" smtClean="0"/>
          </a:p>
          <a:p>
            <a:pPr marL="0" indent="0">
              <a:buNone/>
            </a:pPr>
            <a:endParaRPr lang="en-IN" dirty="0" smtClean="0"/>
          </a:p>
          <a:p>
            <a:pPr marL="0" indent="0">
              <a:buNone/>
            </a:pPr>
            <a:endParaRPr lang="en-IN" dirty="0" smtClean="0"/>
          </a:p>
          <a:p>
            <a:pPr marL="0" indent="0">
              <a:buNone/>
            </a:pPr>
            <a:endParaRPr lang="en-IN" dirty="0" smtClean="0"/>
          </a:p>
          <a:p>
            <a:pPr marL="0" indent="0">
              <a:buNone/>
            </a:pPr>
            <a:endParaRPr lang="en-IN" dirty="0" smtClean="0"/>
          </a:p>
          <a:p>
            <a:pPr marL="0" indent="0">
              <a:buNone/>
            </a:pPr>
            <a:endParaRPr lang="en-IN" dirty="0" smtClean="0"/>
          </a:p>
          <a:p>
            <a:pPr marL="0" indent="0">
              <a:buNone/>
            </a:pPr>
            <a:endParaRPr lang="en-IN" dirty="0" smtClean="0"/>
          </a:p>
          <a:p>
            <a:pPr marL="0" indent="0">
              <a:buNone/>
            </a:pPr>
            <a:endParaRPr lang="en-IN" dirty="0" smtClean="0"/>
          </a:p>
          <a:p>
            <a:pPr marL="0" indent="0">
              <a:buNone/>
            </a:pPr>
            <a:endParaRPr lang="en-IN" dirty="0" smtClean="0"/>
          </a:p>
          <a:p>
            <a:pPr marL="0" indent="0">
              <a:buNone/>
            </a:pPr>
            <a:endParaRPr lang="en-IN" dirty="0" smtClean="0"/>
          </a:p>
          <a:p>
            <a:pPr marL="0" indent="0">
              <a:buNone/>
            </a:pPr>
            <a:endParaRPr lang="en-IN" dirty="0" smtClean="0"/>
          </a:p>
          <a:p>
            <a:pPr marL="0" indent="0">
              <a:buNone/>
            </a:pPr>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0396" y="777668"/>
            <a:ext cx="10058400" cy="5657850"/>
          </a:xfrm>
          <a:prstGeom prst="rect">
            <a:avLst/>
          </a:prstGeom>
        </p:spPr>
      </p:pic>
    </p:spTree>
    <p:extLst>
      <p:ext uri="{BB962C8B-B14F-4D97-AF65-F5344CB8AC3E}">
        <p14:creationId xmlns:p14="http://schemas.microsoft.com/office/powerpoint/2010/main" val="122469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25690" y="0"/>
            <a:ext cx="9905998" cy="1905000"/>
          </a:xfrm>
        </p:spPr>
        <p:txBody>
          <a:bodyPr/>
          <a:lstStyle/>
          <a:p>
            <a:r>
              <a:rPr lang="en-IN" u="sng" dirty="0">
                <a:effectLst/>
              </a:rPr>
              <a:t>Acknowledgement</a:t>
            </a:r>
            <a:endParaRPr lang="en-IN" dirty="0"/>
          </a:p>
        </p:txBody>
      </p:sp>
      <p:sp>
        <p:nvSpPr>
          <p:cNvPr id="3" name="Content Placeholder 2"/>
          <p:cNvSpPr>
            <a:spLocks noGrp="1"/>
          </p:cNvSpPr>
          <p:nvPr>
            <p:ph idx="1"/>
          </p:nvPr>
        </p:nvSpPr>
        <p:spPr>
          <a:xfrm>
            <a:off x="369276" y="1415563"/>
            <a:ext cx="11822723" cy="5196252"/>
          </a:xfrm>
        </p:spPr>
        <p:txBody>
          <a:bodyPr>
            <a:normAutofit fontScale="92500" lnSpcReduction="20000"/>
          </a:bodyPr>
          <a:lstStyle/>
          <a:p>
            <a:pPr marL="0" indent="0">
              <a:buNone/>
            </a:pPr>
            <a:r>
              <a:rPr lang="en-IN" dirty="0">
                <a:effectLst/>
              </a:rPr>
              <a:t> </a:t>
            </a:r>
          </a:p>
          <a:p>
            <a:pPr marL="0" indent="0">
              <a:buNone/>
            </a:pPr>
            <a:r>
              <a:rPr lang="en-IN" dirty="0">
                <a:effectLst/>
              </a:rPr>
              <a:t>This project was an ambitious work and would have never been completed without the facilities provided by the ma’am and the sincere efforts of my faculty colleagues guided me helped this project. </a:t>
            </a:r>
          </a:p>
          <a:p>
            <a:pPr marL="0" indent="0">
              <a:buNone/>
            </a:pPr>
            <a:r>
              <a:rPr lang="en-IN" dirty="0">
                <a:effectLst/>
              </a:rPr>
              <a:t>My sincere “THANKS” goes to: </a:t>
            </a:r>
          </a:p>
          <a:p>
            <a:pPr marL="0" indent="0">
              <a:buNone/>
            </a:pPr>
            <a:r>
              <a:rPr lang="en-IN" dirty="0">
                <a:effectLst/>
              </a:rPr>
              <a:t>I want to express my gratitude and sincere thanks to our Faculty and HOD of dept. </a:t>
            </a:r>
            <a:r>
              <a:rPr lang="en-IN" b="1" dirty="0" err="1">
                <a:effectLst/>
              </a:rPr>
              <a:t>Mrs.</a:t>
            </a:r>
            <a:r>
              <a:rPr lang="en-IN" b="1" dirty="0">
                <a:effectLst/>
              </a:rPr>
              <a:t> </a:t>
            </a:r>
            <a:r>
              <a:rPr lang="en-IN" b="1" dirty="0" err="1">
                <a:effectLst/>
              </a:rPr>
              <a:t>Chitra</a:t>
            </a:r>
            <a:r>
              <a:rPr lang="en-IN" b="1" dirty="0">
                <a:effectLst/>
              </a:rPr>
              <a:t> </a:t>
            </a:r>
            <a:r>
              <a:rPr lang="en-IN" b="1" dirty="0" err="1">
                <a:effectLst/>
              </a:rPr>
              <a:t>Nagarkar</a:t>
            </a:r>
            <a:r>
              <a:rPr lang="en-IN" b="1" dirty="0">
                <a:effectLst/>
              </a:rPr>
              <a:t> </a:t>
            </a:r>
            <a:r>
              <a:rPr lang="en-IN" dirty="0">
                <a:effectLst/>
              </a:rPr>
              <a:t>for providing better working environment for competing this project successfully. </a:t>
            </a:r>
          </a:p>
          <a:p>
            <a:pPr marL="0" indent="0">
              <a:buNone/>
            </a:pPr>
            <a:r>
              <a:rPr lang="en-IN" dirty="0">
                <a:effectLst/>
              </a:rPr>
              <a:t>Lastly my thanks to my subject teachers and all my friends for inspiring my spirit to achieve this target. </a:t>
            </a:r>
          </a:p>
          <a:p>
            <a:pPr marL="0" indent="0">
              <a:buNone/>
            </a:pPr>
            <a:r>
              <a:rPr lang="en-IN" dirty="0" err="1">
                <a:effectLst/>
              </a:rPr>
              <a:t>Ritesh</a:t>
            </a:r>
            <a:r>
              <a:rPr lang="en-IN" dirty="0">
                <a:effectLst/>
              </a:rPr>
              <a:t> More </a:t>
            </a:r>
          </a:p>
          <a:p>
            <a:pPr marL="0" indent="0">
              <a:buNone/>
            </a:pPr>
            <a:r>
              <a:rPr lang="en-IN" dirty="0">
                <a:effectLst/>
              </a:rPr>
              <a:t>Roll no :-  15465 </a:t>
            </a:r>
          </a:p>
          <a:p>
            <a:pPr marL="0" indent="0">
              <a:buNone/>
            </a:pPr>
            <a:r>
              <a:rPr lang="en-IN" dirty="0">
                <a:effectLst/>
              </a:rPr>
              <a:t>Harsh </a:t>
            </a:r>
            <a:r>
              <a:rPr lang="en-IN" dirty="0" err="1">
                <a:effectLst/>
              </a:rPr>
              <a:t>Harke</a:t>
            </a:r>
            <a:r>
              <a:rPr lang="en-IN" dirty="0">
                <a:effectLst/>
              </a:rPr>
              <a:t>    </a:t>
            </a:r>
          </a:p>
          <a:p>
            <a:pPr marL="0" indent="0">
              <a:buNone/>
            </a:pPr>
            <a:r>
              <a:rPr lang="en-IN" dirty="0" smtClean="0">
                <a:effectLst/>
              </a:rPr>
              <a:t>Roll </a:t>
            </a:r>
            <a:r>
              <a:rPr lang="en-IN" dirty="0">
                <a:effectLst/>
              </a:rPr>
              <a:t>no :- 15443 </a:t>
            </a:r>
            <a:endParaRPr lang="en-IN" dirty="0" smtClean="0">
              <a:effectLst/>
            </a:endParaRPr>
          </a:p>
          <a:p>
            <a:pPr marL="0" indent="0">
              <a:buNone/>
            </a:pPr>
            <a:r>
              <a:rPr lang="en-IN" dirty="0" smtClean="0">
                <a:effectLst/>
              </a:rPr>
              <a:t>Gaurav </a:t>
            </a:r>
            <a:r>
              <a:rPr lang="en-IN" dirty="0" err="1" smtClean="0">
                <a:effectLst/>
              </a:rPr>
              <a:t>Pardeshi</a:t>
            </a:r>
            <a:r>
              <a:rPr lang="en-IN" dirty="0" smtClean="0">
                <a:effectLst/>
              </a:rPr>
              <a:t> </a:t>
            </a:r>
          </a:p>
          <a:p>
            <a:pPr marL="0" indent="0">
              <a:buNone/>
            </a:pPr>
            <a:r>
              <a:rPr lang="en-IN" dirty="0" smtClean="0">
                <a:effectLst/>
              </a:rPr>
              <a:t>Roll </a:t>
            </a:r>
            <a:r>
              <a:rPr lang="en-IN" dirty="0">
                <a:effectLst/>
              </a:rPr>
              <a:t>No : 15456 </a:t>
            </a:r>
          </a:p>
          <a:p>
            <a:pPr marL="0" indent="0">
              <a:buNone/>
            </a:pPr>
            <a:r>
              <a:rPr lang="en-IN" dirty="0" smtClean="0">
                <a:effectLst/>
              </a:rPr>
              <a:t>Master </a:t>
            </a:r>
            <a:r>
              <a:rPr lang="en-IN" dirty="0">
                <a:effectLst/>
              </a:rPr>
              <a:t>of Computer Science. </a:t>
            </a:r>
          </a:p>
          <a:p>
            <a:endParaRPr lang="en-IN" dirty="0"/>
          </a:p>
        </p:txBody>
      </p:sp>
    </p:spTree>
    <p:extLst>
      <p:ext uri="{BB962C8B-B14F-4D97-AF65-F5344CB8AC3E}">
        <p14:creationId xmlns:p14="http://schemas.microsoft.com/office/powerpoint/2010/main" val="1805556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45" y="102549"/>
            <a:ext cx="9739904" cy="702892"/>
          </a:xfrm>
        </p:spPr>
        <p:txBody>
          <a:bodyPr/>
          <a:lstStyle/>
          <a:p>
            <a:r>
              <a:rPr lang="en-IN" dirty="0" smtClean="0"/>
              <a:t>Add product</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587" y="805441"/>
            <a:ext cx="10058400" cy="5657850"/>
          </a:xfrm>
          <a:prstGeom prst="rect">
            <a:avLst/>
          </a:prstGeom>
        </p:spPr>
      </p:pic>
    </p:spTree>
    <p:extLst>
      <p:ext uri="{BB962C8B-B14F-4D97-AF65-F5344CB8AC3E}">
        <p14:creationId xmlns:p14="http://schemas.microsoft.com/office/powerpoint/2010/main" val="22726766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0916" y="290557"/>
            <a:ext cx="10876495" cy="5500643"/>
          </a:xfrm>
        </p:spPr>
        <p:txBody>
          <a:bodyPr/>
          <a:lstStyle/>
          <a:p>
            <a:pPr marL="0" indent="0">
              <a:buNone/>
            </a:pPr>
            <a:r>
              <a:rPr lang="en-IN" dirty="0" smtClean="0"/>
              <a:t>Add new user</a:t>
            </a:r>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963" y="811850"/>
            <a:ext cx="10058400" cy="5657850"/>
          </a:xfrm>
          <a:prstGeom prst="rect">
            <a:avLst/>
          </a:prstGeom>
        </p:spPr>
      </p:pic>
    </p:spTree>
    <p:extLst>
      <p:ext uri="{BB962C8B-B14F-4D97-AF65-F5344CB8AC3E}">
        <p14:creationId xmlns:p14="http://schemas.microsoft.com/office/powerpoint/2010/main" val="23846930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285" y="145277"/>
            <a:ext cx="9945004" cy="1078907"/>
          </a:xfrm>
        </p:spPr>
        <p:txBody>
          <a:bodyPr/>
          <a:lstStyle/>
          <a:p>
            <a:r>
              <a:rPr lang="en-IN" dirty="0" smtClean="0"/>
              <a:t>User’s</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129" y="1128044"/>
            <a:ext cx="10058400" cy="5657850"/>
          </a:xfrm>
          <a:prstGeom prst="rect">
            <a:avLst/>
          </a:prstGeom>
        </p:spPr>
      </p:pic>
    </p:spTree>
    <p:extLst>
      <p:ext uri="{BB962C8B-B14F-4D97-AF65-F5344CB8AC3E}">
        <p14:creationId xmlns:p14="http://schemas.microsoft.com/office/powerpoint/2010/main" val="22058468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3645" y="230737"/>
            <a:ext cx="10833766" cy="5560464"/>
          </a:xfrm>
        </p:spPr>
        <p:txBody>
          <a:bodyPr/>
          <a:lstStyle/>
          <a:p>
            <a:pPr marL="0" indent="0">
              <a:buNone/>
            </a:pPr>
            <a:r>
              <a:rPr lang="en-IN" dirty="0" smtClean="0"/>
              <a:t>User login</a:t>
            </a:r>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smtClean="0"/>
          </a:p>
          <a:p>
            <a:pPr marL="0" indent="0">
              <a:buNone/>
            </a:pPr>
            <a:endParaRPr lang="en-IN" dirty="0"/>
          </a:p>
          <a:p>
            <a:pPr marL="0" indent="0">
              <a:buNone/>
            </a:pPr>
            <a:endParaRPr lang="en-IN"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7289" y="666572"/>
            <a:ext cx="10058400" cy="5657850"/>
          </a:xfrm>
          <a:prstGeom prst="rect">
            <a:avLst/>
          </a:prstGeom>
        </p:spPr>
      </p:pic>
    </p:spTree>
    <p:extLst>
      <p:ext uri="{BB962C8B-B14F-4D97-AF65-F5344CB8AC3E}">
        <p14:creationId xmlns:p14="http://schemas.microsoft.com/office/powerpoint/2010/main" val="17919267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371" y="170916"/>
            <a:ext cx="9919366" cy="702892"/>
          </a:xfrm>
        </p:spPr>
        <p:txBody>
          <a:bodyPr/>
          <a:lstStyle/>
          <a:p>
            <a:r>
              <a:rPr lang="en-IN" dirty="0" smtClean="0"/>
              <a:t>Add order</a:t>
            </a:r>
            <a:endParaRPr lang="en-IN"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2228" y="893037"/>
            <a:ext cx="10058400" cy="5657850"/>
          </a:xfrm>
          <a:prstGeom prst="rect">
            <a:avLst/>
          </a:prstGeom>
        </p:spPr>
      </p:pic>
    </p:spTree>
    <p:extLst>
      <p:ext uri="{BB962C8B-B14F-4D97-AF65-F5344CB8AC3E}">
        <p14:creationId xmlns:p14="http://schemas.microsoft.com/office/powerpoint/2010/main" val="42615809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62679" y="570533"/>
            <a:ext cx="3850465" cy="696686"/>
          </a:xfrm>
        </p:spPr>
        <p:txBody>
          <a:bodyPr/>
          <a:lstStyle/>
          <a:p>
            <a:r>
              <a:rPr lang="en-IN" b="1" spc="300" dirty="0" smtClean="0">
                <a:effectLst>
                  <a:glow rad="38100">
                    <a:schemeClr val="bg1">
                      <a:lumMod val="65000"/>
                      <a:lumOff val="35000"/>
                      <a:alpha val="40000"/>
                    </a:schemeClr>
                  </a:glow>
                  <a:outerShdw blurRad="38100" dist="38100" dir="2700000" algn="tl">
                    <a:srgbClr val="000000">
                      <a:alpha val="43137"/>
                    </a:srgbClr>
                  </a:outerShdw>
                </a:effectLst>
              </a:rPr>
              <a:t>Conclusions</a:t>
            </a:r>
            <a:endParaRPr lang="en-IN" b="1" spc="300" dirty="0">
              <a:effectLst>
                <a:glow rad="38100">
                  <a:schemeClr val="bg1">
                    <a:lumMod val="65000"/>
                    <a:lumOff val="35000"/>
                    <a:alpha val="40000"/>
                  </a:schemeClr>
                </a:glow>
                <a:outerShdw blurRad="38100" dist="38100" dir="2700000" algn="tl">
                  <a:srgbClr val="000000">
                    <a:alpha val="43137"/>
                  </a:srgbClr>
                </a:outerShdw>
              </a:effectLst>
            </a:endParaRPr>
          </a:p>
        </p:txBody>
      </p:sp>
      <p:sp>
        <p:nvSpPr>
          <p:cNvPr id="3" name="Content Placeholder 2"/>
          <p:cNvSpPr>
            <a:spLocks noGrp="1"/>
          </p:cNvSpPr>
          <p:nvPr>
            <p:ph idx="1"/>
          </p:nvPr>
        </p:nvSpPr>
        <p:spPr>
          <a:xfrm>
            <a:off x="1180191" y="1828800"/>
            <a:ext cx="9905998" cy="3885488"/>
          </a:xfrm>
        </p:spPr>
        <p:txBody>
          <a:bodyPr>
            <a:normAutofit/>
          </a:bodyPr>
          <a:lstStyle/>
          <a:p>
            <a:pPr marL="0" indent="0">
              <a:buNone/>
            </a:pPr>
            <a:r>
              <a:rPr lang="en-US" sz="1800" dirty="0" smtClean="0">
                <a:effectLst/>
              </a:rPr>
              <a:t>The </a:t>
            </a:r>
            <a:r>
              <a:rPr lang="en-US" sz="1800" dirty="0">
                <a:effectLst/>
              </a:rPr>
              <a:t>conclusion of a Café Management System project could involve summarizing the key findings, discussing any challenges faced during the project, reflecting on the overall success or areas for improvement, and outlining potential future enhancements or developments for the platform. </a:t>
            </a:r>
            <a:endParaRPr lang="en-US" sz="1800" dirty="0" smtClean="0">
              <a:effectLst/>
            </a:endParaRPr>
          </a:p>
          <a:p>
            <a:pPr marL="0" indent="0">
              <a:buNone/>
            </a:pPr>
            <a:r>
              <a:rPr lang="en-US" sz="1800" dirty="0" smtClean="0">
                <a:effectLst/>
              </a:rPr>
              <a:t>It's </a:t>
            </a:r>
            <a:r>
              <a:rPr lang="en-US" sz="1800" dirty="0">
                <a:effectLst/>
              </a:rPr>
              <a:t>also important to acknowledge the contributions of team members and stakeholders and express gratitude for their efforts in bringing the project to fruition. </a:t>
            </a:r>
            <a:endParaRPr lang="en-US" sz="1800" dirty="0" smtClean="0">
              <a:effectLst/>
            </a:endParaRPr>
          </a:p>
          <a:p>
            <a:pPr marL="0" indent="0">
              <a:buNone/>
            </a:pPr>
            <a:r>
              <a:rPr lang="en-US" sz="1800" dirty="0" smtClean="0">
                <a:effectLst/>
              </a:rPr>
              <a:t>Additionally</a:t>
            </a:r>
            <a:r>
              <a:rPr lang="en-US" sz="1800" dirty="0">
                <a:effectLst/>
              </a:rPr>
              <a:t>, highlighting any lessons learned or insights gained from the project can provide valuable takeaways for future </a:t>
            </a:r>
            <a:r>
              <a:rPr lang="en-US" sz="1800" dirty="0" err="1">
                <a:effectLst/>
              </a:rPr>
              <a:t>endeavours</a:t>
            </a:r>
            <a:r>
              <a:rPr lang="en-US" sz="1800" dirty="0">
                <a:effectLst/>
              </a:rPr>
              <a:t>.</a:t>
            </a:r>
            <a:endParaRPr lang="en-IN" sz="1800" dirty="0">
              <a:effectLst/>
            </a:endParaRPr>
          </a:p>
          <a:p>
            <a:pPr marL="0" indent="0">
              <a:buNone/>
            </a:pPr>
            <a:endParaRPr lang="en-IN" sz="1800" dirty="0"/>
          </a:p>
        </p:txBody>
      </p:sp>
    </p:spTree>
    <p:extLst>
      <p:ext uri="{BB962C8B-B14F-4D97-AF65-F5344CB8AC3E}">
        <p14:creationId xmlns:p14="http://schemas.microsoft.com/office/powerpoint/2010/main" val="3941546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66624" y="1156530"/>
            <a:ext cx="9905998" cy="1905000"/>
          </a:xfrm>
        </p:spPr>
        <p:txBody>
          <a:bodyPr/>
          <a:lstStyle/>
          <a:p>
            <a:r>
              <a:rPr lang="en-IN" dirty="0" smtClean="0"/>
              <a:t>Introduction</a:t>
            </a:r>
            <a:endParaRPr lang="en-IN" dirty="0"/>
          </a:p>
        </p:txBody>
      </p:sp>
      <p:sp>
        <p:nvSpPr>
          <p:cNvPr id="3" name="Content Placeholder 2"/>
          <p:cNvSpPr>
            <a:spLocks noGrp="1"/>
          </p:cNvSpPr>
          <p:nvPr>
            <p:ph idx="1"/>
          </p:nvPr>
        </p:nvSpPr>
        <p:spPr/>
        <p:txBody>
          <a:bodyPr/>
          <a:lstStyle/>
          <a:p>
            <a:r>
              <a:rPr lang="en-US" dirty="0">
                <a:effectLst/>
              </a:rPr>
              <a:t>As the name suggests " Café Management System" is a platform for users to manage, sort and keep the stock of Food items updated in the cafe we felt the need to develop this system. Because if things are not organized properly it quickly becomes finding a needle in a haystack and all things may collapse.</a:t>
            </a:r>
            <a:endParaRPr lang="en-IN" dirty="0"/>
          </a:p>
        </p:txBody>
      </p:sp>
    </p:spTree>
    <p:extLst>
      <p:ext uri="{BB962C8B-B14F-4D97-AF65-F5344CB8AC3E}">
        <p14:creationId xmlns:p14="http://schemas.microsoft.com/office/powerpoint/2010/main" val="25396388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4679" y="2834173"/>
            <a:ext cx="2142963" cy="1023257"/>
          </a:xfrm>
        </p:spPr>
        <p:txBody>
          <a:bodyPr>
            <a:normAutofit fontScale="90000"/>
          </a:bodyPr>
          <a:lstStyle/>
          <a:p>
            <a:r>
              <a:rPr lang="en-US" b="1" dirty="0"/>
              <a:t>Existing systems</a:t>
            </a:r>
            <a:endParaRPr lang="en-IN" dirty="0"/>
          </a:p>
        </p:txBody>
      </p:sp>
      <p:sp>
        <p:nvSpPr>
          <p:cNvPr id="3" name="Content Placeholder 2"/>
          <p:cNvSpPr>
            <a:spLocks noGrp="1"/>
          </p:cNvSpPr>
          <p:nvPr>
            <p:ph idx="1"/>
          </p:nvPr>
        </p:nvSpPr>
        <p:spPr>
          <a:xfrm>
            <a:off x="4957633" y="869302"/>
            <a:ext cx="6612326" cy="4729066"/>
          </a:xfrm>
        </p:spPr>
        <p:txBody>
          <a:bodyPr>
            <a:normAutofit/>
          </a:bodyPr>
          <a:lstStyle/>
          <a:p>
            <a:pPr marL="0" indent="0">
              <a:buNone/>
            </a:pPr>
            <a:endParaRPr lang="en-US" dirty="0"/>
          </a:p>
          <a:p>
            <a:pPr marL="0" indent="0">
              <a:buNone/>
            </a:pPr>
            <a:r>
              <a:rPr lang="en-US" sz="1600" dirty="0"/>
              <a:t>  Existing systems are more expensive than traditional case registers and are not specifically designed for cafes. So they do provide some features and functionality but not all which are required for managing a cafe efficiently . </a:t>
            </a:r>
          </a:p>
          <a:p>
            <a:pPr marL="0" indent="0">
              <a:buNone/>
            </a:pPr>
            <a:endParaRPr lang="en-US" sz="1600" dirty="0" smtClean="0"/>
          </a:p>
          <a:p>
            <a:pPr marL="0" indent="0">
              <a:buNone/>
            </a:pPr>
            <a:r>
              <a:rPr lang="en-US" sz="1600" dirty="0" smtClean="0"/>
              <a:t>As </a:t>
            </a:r>
            <a:r>
              <a:rPr lang="en-US" sz="1600" dirty="0"/>
              <a:t>they are more expensive they are not a economically viable option</a:t>
            </a:r>
            <a:r>
              <a:rPr lang="en-US" sz="1600" dirty="0" smtClean="0"/>
              <a:t>. So </a:t>
            </a:r>
            <a:r>
              <a:rPr lang="en-US" sz="1600" dirty="0"/>
              <a:t>cafe owners use registers books and all manual ways to manage the accounts and activities which harm the business. Existing systems are bug prone</a:t>
            </a:r>
            <a:r>
              <a:rPr lang="en-US" dirty="0"/>
              <a:t>. </a:t>
            </a:r>
            <a:endParaRPr lang="en-IN" dirty="0"/>
          </a:p>
        </p:txBody>
      </p:sp>
    </p:spTree>
    <p:extLst>
      <p:ext uri="{BB962C8B-B14F-4D97-AF65-F5344CB8AC3E}">
        <p14:creationId xmlns:p14="http://schemas.microsoft.com/office/powerpoint/2010/main" val="105567388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1299" y="1981200"/>
            <a:ext cx="2870750" cy="2161592"/>
          </a:xfrm>
        </p:spPr>
        <p:txBody>
          <a:bodyPr>
            <a:normAutofit/>
          </a:bodyPr>
          <a:lstStyle/>
          <a:p>
            <a:r>
              <a:rPr lang="en-US" sz="2800" b="1" dirty="0" smtClean="0"/>
              <a:t>Scope of the System  </a:t>
            </a:r>
            <a:endParaRPr lang="en-US" sz="2800" dirty="0"/>
          </a:p>
        </p:txBody>
      </p:sp>
      <p:sp>
        <p:nvSpPr>
          <p:cNvPr id="3" name="Content Placeholder 2"/>
          <p:cNvSpPr>
            <a:spLocks noGrp="1"/>
          </p:cNvSpPr>
          <p:nvPr>
            <p:ph idx="1"/>
          </p:nvPr>
        </p:nvSpPr>
        <p:spPr>
          <a:xfrm>
            <a:off x="895739" y="1440024"/>
            <a:ext cx="6344816" cy="3906416"/>
          </a:xfrm>
        </p:spPr>
        <p:txBody>
          <a:bodyPr>
            <a:normAutofit lnSpcReduction="10000"/>
          </a:bodyPr>
          <a:lstStyle/>
          <a:p>
            <a:pPr marL="0" indent="0">
              <a:buNone/>
            </a:pPr>
            <a:r>
              <a:rPr lang="en-US" sz="1600" dirty="0"/>
              <a:t> They are not designed specifically for cafes and if they are </a:t>
            </a:r>
            <a:r>
              <a:rPr lang="en-US" sz="1600" dirty="0" smtClean="0"/>
              <a:t> then analysis </a:t>
            </a:r>
            <a:r>
              <a:rPr lang="en-US" sz="1600" dirty="0"/>
              <a:t>quite expensive so the large number of cafe owners don’t use them</a:t>
            </a:r>
            <a:r>
              <a:rPr lang="en-US" sz="1600" dirty="0" smtClean="0"/>
              <a:t>.</a:t>
            </a:r>
          </a:p>
          <a:p>
            <a:pPr marL="0" indent="0">
              <a:buNone/>
            </a:pPr>
            <a:r>
              <a:rPr lang="en-US" sz="1600" dirty="0" smtClean="0"/>
              <a:t>Existing </a:t>
            </a:r>
            <a:r>
              <a:rPr lang="en-US" sz="1600" dirty="0"/>
              <a:t>systems can be used to do managing tracking updating items in cafe </a:t>
            </a:r>
            <a:r>
              <a:rPr lang="en-US" sz="1600" dirty="0" smtClean="0"/>
              <a:t>.</a:t>
            </a:r>
          </a:p>
          <a:p>
            <a:pPr marL="0" indent="0">
              <a:buNone/>
            </a:pPr>
            <a:endParaRPr lang="en-US" sz="1600" dirty="0"/>
          </a:p>
          <a:p>
            <a:pPr marL="0" indent="0">
              <a:buNone/>
            </a:pPr>
            <a:r>
              <a:rPr lang="en-US" sz="1600" dirty="0"/>
              <a:t>Project perspective features</a:t>
            </a:r>
            <a:r>
              <a:rPr lang="en-US" sz="1600" dirty="0" smtClean="0"/>
              <a:t>:</a:t>
            </a:r>
          </a:p>
          <a:p>
            <a:pPr marL="0" indent="0">
              <a:buNone/>
            </a:pPr>
            <a:endParaRPr lang="en-US" sz="1600" dirty="0"/>
          </a:p>
          <a:p>
            <a:pPr marL="514350" indent="-514350">
              <a:buFont typeface="+mj-lt"/>
              <a:buAutoNum type="arabicPeriod"/>
            </a:pPr>
            <a:r>
              <a:rPr lang="en-US" sz="1600" dirty="0"/>
              <a:t>Economically viable option </a:t>
            </a:r>
          </a:p>
          <a:p>
            <a:pPr marL="514350" indent="-514350">
              <a:buFont typeface="+mj-lt"/>
              <a:buAutoNum type="arabicPeriod"/>
            </a:pPr>
            <a:r>
              <a:rPr lang="en-US" sz="1600" dirty="0"/>
              <a:t>Easy to use</a:t>
            </a:r>
          </a:p>
          <a:p>
            <a:pPr marL="514350" indent="-514350">
              <a:buFont typeface="+mj-lt"/>
              <a:buAutoNum type="arabicPeriod"/>
            </a:pPr>
            <a:r>
              <a:rPr lang="en-US" sz="1600" dirty="0"/>
              <a:t>Bug free</a:t>
            </a:r>
          </a:p>
          <a:p>
            <a:pPr marL="514350" indent="-514350">
              <a:buFont typeface="+mj-lt"/>
              <a:buAutoNum type="arabicPeriod"/>
            </a:pPr>
            <a:r>
              <a:rPr lang="en-US" sz="1600" dirty="0"/>
              <a:t>Give valuable insights </a:t>
            </a:r>
            <a:endParaRPr lang="en-IN" sz="1600" dirty="0"/>
          </a:p>
        </p:txBody>
      </p:sp>
    </p:spTree>
    <p:extLst>
      <p:ext uri="{BB962C8B-B14F-4D97-AF65-F5344CB8AC3E}">
        <p14:creationId xmlns:p14="http://schemas.microsoft.com/office/powerpoint/2010/main" val="25495346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43642" y="2796074"/>
            <a:ext cx="2684138" cy="1023256"/>
          </a:xfrm>
        </p:spPr>
        <p:txBody>
          <a:bodyPr>
            <a:normAutofit/>
          </a:bodyPr>
          <a:lstStyle/>
          <a:p>
            <a:r>
              <a:rPr lang="en-IN" sz="2800" b="1" dirty="0">
                <a:effectLst/>
              </a:rPr>
              <a:t>Feature of the system</a:t>
            </a:r>
            <a:endParaRPr lang="en-US" sz="2800" dirty="0"/>
          </a:p>
        </p:txBody>
      </p:sp>
      <p:sp>
        <p:nvSpPr>
          <p:cNvPr id="3" name="Content Placeholder 2"/>
          <p:cNvSpPr>
            <a:spLocks noGrp="1"/>
          </p:cNvSpPr>
          <p:nvPr>
            <p:ph idx="1"/>
          </p:nvPr>
        </p:nvSpPr>
        <p:spPr>
          <a:xfrm>
            <a:off x="6286500" y="334107"/>
            <a:ext cx="5479403" cy="6312877"/>
          </a:xfrm>
        </p:spPr>
        <p:txBody>
          <a:bodyPr>
            <a:normAutofit fontScale="85000" lnSpcReduction="20000"/>
          </a:bodyPr>
          <a:lstStyle/>
          <a:p>
            <a:pPr marL="0" indent="0">
              <a:buNone/>
            </a:pPr>
            <a:endParaRPr lang="en-IN" sz="1600" dirty="0">
              <a:effectLst/>
            </a:endParaRPr>
          </a:p>
          <a:p>
            <a:pPr lvl="0" fontAlgn="base"/>
            <a:r>
              <a:rPr lang="en-IN" sz="1600" b="1" dirty="0">
                <a:effectLst/>
              </a:rPr>
              <a:t>Add order</a:t>
            </a:r>
            <a:r>
              <a:rPr lang="en-IN" sz="1600" dirty="0">
                <a:effectLst/>
              </a:rPr>
              <a:t>: Manage orders for multiple tables simultaneously, improving efficiency during peak hours. A user-friendly interface lets staff quickly add items to orders. </a:t>
            </a:r>
          </a:p>
          <a:p>
            <a:pPr lvl="0" fontAlgn="base"/>
            <a:r>
              <a:rPr lang="en-IN" sz="1600" b="1" dirty="0">
                <a:effectLst/>
              </a:rPr>
              <a:t>Manage order</a:t>
            </a:r>
            <a:r>
              <a:rPr lang="en-IN" sz="1600" dirty="0">
                <a:effectLst/>
              </a:rPr>
              <a:t>: Update menus in real-time to reflect ingredient availability, daily specials, or price changes. This eliminates confusion for both staff and customers.  </a:t>
            </a:r>
          </a:p>
          <a:p>
            <a:pPr lvl="0" fontAlgn="base"/>
            <a:r>
              <a:rPr lang="en-IN" sz="1600" b="1" dirty="0">
                <a:effectLst/>
              </a:rPr>
              <a:t>Add Product</a:t>
            </a:r>
            <a:r>
              <a:rPr lang="en-IN" sz="1600" dirty="0">
                <a:effectLst/>
              </a:rPr>
              <a:t>: The "Add Order" function is the heart of your cafe management system. It allows you to efficiently capture customer selections and streamline the ordering process. </a:t>
            </a:r>
          </a:p>
          <a:p>
            <a:pPr lvl="0" fontAlgn="base"/>
            <a:r>
              <a:rPr lang="en-IN" sz="1600" b="1" dirty="0">
                <a:effectLst/>
              </a:rPr>
              <a:t>User Notification</a:t>
            </a:r>
            <a:r>
              <a:rPr lang="en-IN" sz="1600" dirty="0">
                <a:effectLst/>
              </a:rPr>
              <a:t>: Receive instant notifications on low stock, completed orders, upcoming deliveries, and more. This allows for proactive inventory replenishment and timely order </a:t>
            </a:r>
            <a:r>
              <a:rPr lang="en-IN" sz="1600" dirty="0" err="1">
                <a:effectLst/>
              </a:rPr>
              <a:t>fulfillment</a:t>
            </a:r>
            <a:r>
              <a:rPr lang="en-IN" sz="1600" dirty="0">
                <a:effectLst/>
              </a:rPr>
              <a:t>. </a:t>
            </a:r>
          </a:p>
          <a:p>
            <a:pPr lvl="0" fontAlgn="base"/>
            <a:r>
              <a:rPr lang="en-IN" sz="1600" b="1" dirty="0">
                <a:effectLst/>
              </a:rPr>
              <a:t>Social media notice</a:t>
            </a:r>
            <a:r>
              <a:rPr lang="en-IN" sz="1600" dirty="0">
                <a:effectLst/>
              </a:rPr>
              <a:t>: The "Add Order" function is the heart of your cafe management system. It allows you to efficiently capture customer selections and streamline the ordering process.  </a:t>
            </a:r>
          </a:p>
          <a:p>
            <a:pPr lvl="0" fontAlgn="base"/>
            <a:r>
              <a:rPr lang="en-IN" sz="1600" b="1" dirty="0">
                <a:effectLst/>
              </a:rPr>
              <a:t>Dish Recommendations</a:t>
            </a:r>
            <a:r>
              <a:rPr lang="en-IN" sz="1600" dirty="0">
                <a:effectLst/>
              </a:rPr>
              <a:t>: Our web app might recommend a chilled beverage made with mango pulp, milk, and ice cream. </a:t>
            </a:r>
            <a:r>
              <a:rPr lang="en-IN" sz="1600" dirty="0" err="1">
                <a:effectLst/>
              </a:rPr>
              <a:t>Sujata</a:t>
            </a:r>
            <a:r>
              <a:rPr lang="en-IN" sz="1600" dirty="0">
                <a:effectLst/>
              </a:rPr>
              <a:t> </a:t>
            </a:r>
            <a:r>
              <a:rPr lang="en-IN" sz="1600" dirty="0" err="1">
                <a:effectLst/>
              </a:rPr>
              <a:t>Mastani</a:t>
            </a:r>
            <a:r>
              <a:rPr lang="en-IN" sz="1600" dirty="0">
                <a:effectLst/>
              </a:rPr>
              <a:t> and The Cold Drink House are popular choices.  </a:t>
            </a:r>
          </a:p>
          <a:p>
            <a:pPr lvl="0" fontAlgn="base"/>
            <a:r>
              <a:rPr lang="en-IN" sz="1600" b="1" dirty="0">
                <a:effectLst/>
              </a:rPr>
              <a:t>Language Translation</a:t>
            </a:r>
            <a:r>
              <a:rPr lang="en-IN" sz="1600" dirty="0">
                <a:effectLst/>
              </a:rPr>
              <a:t>: Integration with language translation tools to help </a:t>
            </a:r>
            <a:r>
              <a:rPr lang="en-IN" sz="1600" dirty="0" err="1">
                <a:effectLst/>
              </a:rPr>
              <a:t>travelers</a:t>
            </a:r>
            <a:r>
              <a:rPr lang="en-IN" sz="1600" dirty="0">
                <a:effectLst/>
              </a:rPr>
              <a:t> communicate more effectively in foreign countries where they may not speak the local language. </a:t>
            </a:r>
          </a:p>
          <a:p>
            <a:pPr lvl="0" fontAlgn="base"/>
            <a:r>
              <a:rPr lang="en-IN" sz="1600" b="1" dirty="0">
                <a:effectLst/>
              </a:rPr>
              <a:t>User Reviews and Ratings</a:t>
            </a:r>
            <a:r>
              <a:rPr lang="en-IN" sz="1600" dirty="0">
                <a:effectLst/>
              </a:rPr>
              <a:t>: Access to user-generated reviews and ratings for destinations, accommodations, and activities to help users make informed decisions. </a:t>
            </a:r>
          </a:p>
          <a:p>
            <a:endParaRPr lang="en-IN" sz="1600" dirty="0"/>
          </a:p>
        </p:txBody>
      </p:sp>
    </p:spTree>
    <p:extLst>
      <p:ext uri="{BB962C8B-B14F-4D97-AF65-F5344CB8AC3E}">
        <p14:creationId xmlns:p14="http://schemas.microsoft.com/office/powerpoint/2010/main" val="1333192010"/>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06925" y="544287"/>
            <a:ext cx="3010709" cy="1259632"/>
          </a:xfrm>
        </p:spPr>
        <p:txBody>
          <a:bodyPr>
            <a:normAutofit/>
          </a:bodyPr>
          <a:lstStyle/>
          <a:p>
            <a:r>
              <a:rPr lang="en-US" sz="2400" dirty="0" smtClean="0"/>
              <a:t>System requirement</a:t>
            </a:r>
            <a:endParaRPr lang="en-US" sz="2400" dirty="0"/>
          </a:p>
        </p:txBody>
      </p:sp>
      <p:sp>
        <p:nvSpPr>
          <p:cNvPr id="7" name="Freeform 6"/>
          <p:cNvSpPr/>
          <p:nvPr/>
        </p:nvSpPr>
        <p:spPr>
          <a:xfrm>
            <a:off x="616632" y="3181739"/>
            <a:ext cx="1828481" cy="1968003"/>
          </a:xfrm>
          <a:custGeom>
            <a:avLst/>
            <a:gdLst>
              <a:gd name="connsiteX0" fmla="*/ 960241 w 1828481"/>
              <a:gd name="connsiteY0" fmla="*/ 0 h 1968003"/>
              <a:gd name="connsiteX1" fmla="*/ 17850 w 1828481"/>
              <a:gd name="connsiteY1" fmla="*/ 1492898 h 1968003"/>
              <a:gd name="connsiteX2" fmla="*/ 1697360 w 1828481"/>
              <a:gd name="connsiteY2" fmla="*/ 1940767 h 1968003"/>
              <a:gd name="connsiteX3" fmla="*/ 1744013 w 1828481"/>
              <a:gd name="connsiteY3" fmla="*/ 1875453 h 1968003"/>
            </a:gdLst>
            <a:ahLst/>
            <a:cxnLst>
              <a:cxn ang="0">
                <a:pos x="connsiteX0" y="connsiteY0"/>
              </a:cxn>
              <a:cxn ang="0">
                <a:pos x="connsiteX1" y="connsiteY1"/>
              </a:cxn>
              <a:cxn ang="0">
                <a:pos x="connsiteX2" y="connsiteY2"/>
              </a:cxn>
              <a:cxn ang="0">
                <a:pos x="connsiteX3" y="connsiteY3"/>
              </a:cxn>
            </a:cxnLst>
            <a:rect l="l" t="t" r="r" b="b"/>
            <a:pathLst>
              <a:path w="1828481" h="1968003">
                <a:moveTo>
                  <a:pt x="960241" y="0"/>
                </a:moveTo>
                <a:cubicBezTo>
                  <a:pt x="427619" y="584718"/>
                  <a:pt x="-105003" y="1169437"/>
                  <a:pt x="17850" y="1492898"/>
                </a:cubicBezTo>
                <a:cubicBezTo>
                  <a:pt x="140703" y="1816359"/>
                  <a:pt x="1409666" y="1877008"/>
                  <a:pt x="1697360" y="1940767"/>
                </a:cubicBezTo>
                <a:cubicBezTo>
                  <a:pt x="1985054" y="2004526"/>
                  <a:pt x="1703580" y="1945432"/>
                  <a:pt x="1744013" y="1875453"/>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9" name="Freeform 8"/>
          <p:cNvSpPr/>
          <p:nvPr/>
        </p:nvSpPr>
        <p:spPr>
          <a:xfrm>
            <a:off x="5346809" y="1716833"/>
            <a:ext cx="1455207" cy="1515218"/>
          </a:xfrm>
          <a:custGeom>
            <a:avLst/>
            <a:gdLst>
              <a:gd name="connsiteX0" fmla="*/ 774073 w 1455207"/>
              <a:gd name="connsiteY0" fmla="*/ 0 h 1515218"/>
              <a:gd name="connsiteX1" fmla="*/ 18293 w 1455207"/>
              <a:gd name="connsiteY1" fmla="*/ 1334277 h 1515218"/>
              <a:gd name="connsiteX2" fmla="*/ 1455207 w 1455207"/>
              <a:gd name="connsiteY2" fmla="*/ 1502228 h 1515218"/>
              <a:gd name="connsiteX3" fmla="*/ 1455207 w 1455207"/>
              <a:gd name="connsiteY3" fmla="*/ 1502228 h 1515218"/>
            </a:gdLst>
            <a:ahLst/>
            <a:cxnLst>
              <a:cxn ang="0">
                <a:pos x="connsiteX0" y="connsiteY0"/>
              </a:cxn>
              <a:cxn ang="0">
                <a:pos x="connsiteX1" y="connsiteY1"/>
              </a:cxn>
              <a:cxn ang="0">
                <a:pos x="connsiteX2" y="connsiteY2"/>
              </a:cxn>
              <a:cxn ang="0">
                <a:pos x="connsiteX3" y="connsiteY3"/>
              </a:cxn>
            </a:cxnLst>
            <a:rect l="l" t="t" r="r" b="b"/>
            <a:pathLst>
              <a:path w="1455207" h="1515218">
                <a:moveTo>
                  <a:pt x="774073" y="0"/>
                </a:moveTo>
                <a:cubicBezTo>
                  <a:pt x="339422" y="541953"/>
                  <a:pt x="-95229" y="1083906"/>
                  <a:pt x="18293" y="1334277"/>
                </a:cubicBezTo>
                <a:cubicBezTo>
                  <a:pt x="131815" y="1584648"/>
                  <a:pt x="1455207" y="1502228"/>
                  <a:pt x="1455207" y="1502228"/>
                </a:cubicBezTo>
                <a:lnTo>
                  <a:pt x="1455207" y="1502228"/>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Content Placeholder 4"/>
          <p:cNvSpPr>
            <a:spLocks noGrp="1"/>
          </p:cNvSpPr>
          <p:nvPr>
            <p:ph idx="1"/>
          </p:nvPr>
        </p:nvSpPr>
        <p:spPr/>
        <p:txBody>
          <a:bodyPr>
            <a:normAutofit fontScale="62500" lnSpcReduction="20000"/>
          </a:bodyPr>
          <a:lstStyle/>
          <a:p>
            <a:pPr marL="0" indent="0">
              <a:buNone/>
            </a:pPr>
            <a:r>
              <a:rPr lang="en-IN" b="1" dirty="0">
                <a:effectLst/>
              </a:rPr>
              <a:t>SOFTWARE </a:t>
            </a:r>
            <a:endParaRPr lang="en-IN" sz="1100" dirty="0">
              <a:effectLst/>
            </a:endParaRPr>
          </a:p>
          <a:p>
            <a:pPr marL="0" indent="0">
              <a:buNone/>
            </a:pPr>
            <a:r>
              <a:rPr lang="en-IN" b="1" dirty="0">
                <a:effectLst/>
              </a:rPr>
              <a:t>Front End :- </a:t>
            </a:r>
            <a:r>
              <a:rPr lang="en-IN" dirty="0">
                <a:effectLst/>
              </a:rPr>
              <a:t>CSS -3, Bootstrap, HTML-5, JavaScript</a:t>
            </a:r>
            <a:endParaRPr lang="en-IN" sz="1100" dirty="0">
              <a:effectLst/>
            </a:endParaRPr>
          </a:p>
          <a:p>
            <a:pPr marL="0" indent="0">
              <a:buNone/>
            </a:pPr>
            <a:r>
              <a:rPr lang="en-IN" b="1" dirty="0">
                <a:effectLst/>
              </a:rPr>
              <a:t>Back End :- </a:t>
            </a:r>
            <a:r>
              <a:rPr lang="en-IN" dirty="0">
                <a:effectLst/>
              </a:rPr>
              <a:t>  PHP </a:t>
            </a:r>
            <a:endParaRPr lang="en-IN" sz="1100" dirty="0">
              <a:effectLst/>
            </a:endParaRPr>
          </a:p>
          <a:p>
            <a:pPr marL="0" indent="0">
              <a:buNone/>
            </a:pPr>
            <a:r>
              <a:rPr lang="en-IN" b="1" dirty="0">
                <a:effectLst/>
              </a:rPr>
              <a:t>Database :-</a:t>
            </a:r>
            <a:r>
              <a:rPr lang="en-IN" dirty="0">
                <a:effectLst/>
              </a:rPr>
              <a:t> MySQL </a:t>
            </a:r>
            <a:endParaRPr lang="en-IN" sz="1100" dirty="0">
              <a:effectLst/>
            </a:endParaRPr>
          </a:p>
          <a:p>
            <a:pPr marL="0" indent="0">
              <a:buNone/>
            </a:pPr>
            <a:r>
              <a:rPr lang="en-IN" b="1" dirty="0" smtClean="0">
                <a:effectLst/>
              </a:rPr>
              <a:t>Code </a:t>
            </a:r>
            <a:r>
              <a:rPr lang="en-IN" b="1" dirty="0">
                <a:effectLst/>
              </a:rPr>
              <a:t>Editor :-</a:t>
            </a:r>
            <a:r>
              <a:rPr lang="en-IN" dirty="0">
                <a:effectLst/>
              </a:rPr>
              <a:t> VS Code </a:t>
            </a:r>
            <a:endParaRPr lang="en-IN" sz="1100" dirty="0">
              <a:effectLst/>
            </a:endParaRPr>
          </a:p>
          <a:p>
            <a:pPr marL="0" indent="0">
              <a:buNone/>
            </a:pPr>
            <a:r>
              <a:rPr lang="en-IN" b="1" dirty="0" smtClean="0">
                <a:effectLst/>
              </a:rPr>
              <a:t>Operating </a:t>
            </a:r>
            <a:r>
              <a:rPr lang="en-IN" b="1" dirty="0">
                <a:effectLst/>
              </a:rPr>
              <a:t>System `:-</a:t>
            </a:r>
            <a:r>
              <a:rPr lang="en-IN" dirty="0">
                <a:effectLst/>
              </a:rPr>
              <a:t> Windows </a:t>
            </a:r>
            <a:endParaRPr lang="en-IN" sz="1100" dirty="0">
              <a:effectLst/>
            </a:endParaRPr>
          </a:p>
          <a:p>
            <a:pPr marL="0" indent="0">
              <a:buNone/>
            </a:pPr>
            <a:r>
              <a:rPr lang="en-IN" dirty="0">
                <a:effectLst/>
              </a:rPr>
              <a:t> </a:t>
            </a:r>
            <a:endParaRPr lang="en-IN" sz="1600" dirty="0">
              <a:effectLst/>
            </a:endParaRPr>
          </a:p>
          <a:p>
            <a:pPr marL="0" indent="0">
              <a:buNone/>
            </a:pPr>
            <a:r>
              <a:rPr lang="en-IN" b="1" dirty="0">
                <a:effectLst/>
              </a:rPr>
              <a:t>HARDWARE </a:t>
            </a:r>
            <a:endParaRPr lang="en-IN" sz="1100" dirty="0">
              <a:effectLst/>
            </a:endParaRPr>
          </a:p>
          <a:p>
            <a:pPr lvl="1" fontAlgn="base"/>
            <a:r>
              <a:rPr lang="en-IN" dirty="0">
                <a:effectLst/>
              </a:rPr>
              <a:t>Processer: i3 and above </a:t>
            </a:r>
            <a:endParaRPr lang="en-IN" sz="1050" dirty="0">
              <a:effectLst/>
            </a:endParaRPr>
          </a:p>
          <a:p>
            <a:pPr lvl="1" fontAlgn="base"/>
            <a:r>
              <a:rPr lang="en-IN" dirty="0">
                <a:effectLst/>
              </a:rPr>
              <a:t>RAM: 1GB or Higher </a:t>
            </a:r>
            <a:endParaRPr lang="en-IN" sz="1050" dirty="0">
              <a:effectLst/>
            </a:endParaRPr>
          </a:p>
          <a:p>
            <a:pPr lvl="1" fontAlgn="base"/>
            <a:r>
              <a:rPr lang="en-IN" dirty="0">
                <a:effectLst/>
              </a:rPr>
              <a:t>Hard Disk: 128GB </a:t>
            </a:r>
            <a:endParaRPr lang="en-IN" sz="1050" dirty="0">
              <a:effectLst/>
            </a:endParaRPr>
          </a:p>
          <a:p>
            <a:endParaRPr lang="en-IN" dirty="0">
              <a:effectLst/>
            </a:endParaRPr>
          </a:p>
        </p:txBody>
      </p:sp>
    </p:spTree>
    <p:extLst>
      <p:ext uri="{BB962C8B-B14F-4D97-AF65-F5344CB8AC3E}">
        <p14:creationId xmlns:p14="http://schemas.microsoft.com/office/powerpoint/2010/main" val="10940295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3198" y="0"/>
            <a:ext cx="9905998" cy="1905000"/>
          </a:xfrm>
        </p:spPr>
        <p:txBody>
          <a:bodyPr/>
          <a:lstStyle/>
          <a:p>
            <a:pPr algn="ctr"/>
            <a:r>
              <a:rPr lang="en-IN" dirty="0">
                <a:effectLst/>
              </a:rPr>
              <a:t>Feasibility Study </a:t>
            </a:r>
            <a:endParaRPr lang="en-IN" u="sng" dirty="0">
              <a:effectLst/>
            </a:endParaRPr>
          </a:p>
        </p:txBody>
      </p:sp>
      <p:sp>
        <p:nvSpPr>
          <p:cNvPr id="3" name="Content Placeholder 2"/>
          <p:cNvSpPr>
            <a:spLocks noGrp="1"/>
          </p:cNvSpPr>
          <p:nvPr>
            <p:ph idx="1"/>
          </p:nvPr>
        </p:nvSpPr>
        <p:spPr>
          <a:xfrm>
            <a:off x="501162" y="1521069"/>
            <a:ext cx="11025553" cy="4695093"/>
          </a:xfrm>
        </p:spPr>
        <p:txBody>
          <a:bodyPr>
            <a:normAutofit fontScale="77500" lnSpcReduction="20000"/>
          </a:bodyPr>
          <a:lstStyle/>
          <a:p>
            <a:pPr marL="0" indent="0">
              <a:buNone/>
            </a:pPr>
            <a:r>
              <a:rPr lang="en-IN" dirty="0">
                <a:effectLst/>
              </a:rPr>
              <a:t>Feasibility study is conducted to determine if the project, upon completion, will serve the purpose of the organization considering the amount of work, effort, and time invested in it. It allows developers to foresee the future of the project and its usefulness. A feasibility study of a system proposal is conducted based on its workability, impact on the organization, ability to meet user needs, and effective use of resources. Therefore, when a new application is proposed, it typically undergoes a feasibility study before being approved for development. </a:t>
            </a:r>
          </a:p>
          <a:p>
            <a:pPr marL="0" indent="0">
              <a:buNone/>
            </a:pPr>
            <a:r>
              <a:rPr lang="en-IN" dirty="0">
                <a:effectLst/>
              </a:rPr>
              <a:t>The document provides the feasibility of the project being designed and lists various areas carefully considered during the feasibility study, such as Technical, Economic, and Operational feasibilities. The following are its features: </a:t>
            </a:r>
          </a:p>
          <a:p>
            <a:pPr marL="0" indent="0">
              <a:buNone/>
            </a:pPr>
            <a:r>
              <a:rPr lang="en-IN" dirty="0">
                <a:effectLst/>
              </a:rPr>
              <a:t> </a:t>
            </a:r>
          </a:p>
          <a:p>
            <a:pPr marL="0" indent="0">
              <a:buNone/>
            </a:pPr>
            <a:r>
              <a:rPr lang="en-IN" b="1" dirty="0">
                <a:effectLst/>
              </a:rPr>
              <a:t>Technical Feasibility: </a:t>
            </a:r>
            <a:r>
              <a:rPr lang="en-IN" dirty="0">
                <a:effectLst/>
              </a:rPr>
              <a:t>The system must be evaluated from a technical perspective first. The assessment of this feasibility must be based on an outline design of the system requirements in terms of input, output, programs, and procedures. Having identified an outline system, the investigation must go on to suggest the type of equipment required and the method of developing and running the system once it has been designed. Technical issues raised during the investigation include: </a:t>
            </a:r>
          </a:p>
          <a:p>
            <a:pPr marL="0" lvl="0" indent="0" fontAlgn="base">
              <a:buNone/>
            </a:pPr>
            <a:r>
              <a:rPr lang="en-IN" dirty="0">
                <a:effectLst/>
              </a:rPr>
              <a:t>Does the existing technology suffice for the suggested one? </a:t>
            </a:r>
          </a:p>
          <a:p>
            <a:pPr marL="0" lvl="0" indent="0" fontAlgn="base">
              <a:buNone/>
            </a:pPr>
            <a:r>
              <a:rPr lang="en-IN" dirty="0">
                <a:effectLst/>
              </a:rPr>
              <a:t>Can the system expand if developed? The project should be developed in such a way that the necessary functions and performance are achieved within the constraints. The project is developed using the latest technology. Though the technology may become obsolete after some time, due to the fact that newer versions of the same software support older versions, the system may still be used. So, there are minimal constraints involved with this project. The system has been developed using Java, making the project technically feasible for development. </a:t>
            </a:r>
          </a:p>
        </p:txBody>
      </p:sp>
    </p:spTree>
    <p:extLst>
      <p:ext uri="{BB962C8B-B14F-4D97-AF65-F5344CB8AC3E}">
        <p14:creationId xmlns:p14="http://schemas.microsoft.com/office/powerpoint/2010/main" val="3559617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4561" y="452927"/>
            <a:ext cx="11280448" cy="5930781"/>
          </a:xfrm>
        </p:spPr>
        <p:txBody>
          <a:bodyPr>
            <a:normAutofit fontScale="85000" lnSpcReduction="20000"/>
          </a:bodyPr>
          <a:lstStyle/>
          <a:p>
            <a:pPr marL="0" indent="0">
              <a:buNone/>
            </a:pPr>
            <a:r>
              <a:rPr lang="en-IN" b="1" dirty="0">
                <a:effectLst/>
              </a:rPr>
              <a:t>Economic Feasibility: </a:t>
            </a:r>
            <a:r>
              <a:rPr lang="en-IN" dirty="0">
                <a:effectLst/>
              </a:rPr>
              <a:t>The developing system must be justified by cost and benefit. Criteria ensure that effort is concentrated on projects that will give the best return at the earliest. One of the factors affecting the development of a </a:t>
            </a:r>
            <a:r>
              <a:rPr lang="en-IN" dirty="0" smtClean="0">
                <a:effectLst/>
              </a:rPr>
              <a:t>new</a:t>
            </a:r>
            <a:r>
              <a:rPr lang="en-IN" dirty="0">
                <a:effectLst/>
              </a:rPr>
              <a:t> system is the cost it would require. Some of the important financial questions asked during the preliminary investigation include: </a:t>
            </a:r>
          </a:p>
          <a:p>
            <a:pPr marL="0" lvl="0" indent="0" fontAlgn="base">
              <a:buNone/>
            </a:pPr>
            <a:r>
              <a:rPr lang="en-IN" dirty="0">
                <a:effectLst/>
              </a:rPr>
              <a:t>The costs to conduct a full system investigation. </a:t>
            </a:r>
          </a:p>
          <a:p>
            <a:pPr marL="0" lvl="0" indent="0" fontAlgn="base">
              <a:buNone/>
            </a:pPr>
            <a:r>
              <a:rPr lang="en-IN" dirty="0">
                <a:effectLst/>
              </a:rPr>
              <a:t>The cost of hardware and software. </a:t>
            </a:r>
          </a:p>
          <a:p>
            <a:pPr marL="0" lvl="0" indent="0" fontAlgn="base">
              <a:buNone/>
            </a:pPr>
            <a:r>
              <a:rPr lang="en-IN" dirty="0">
                <a:effectLst/>
              </a:rPr>
              <a:t>The benefits in the form of reduced costs or fewer costly errors. Since the system is developed as part of project work, there is no manual cost to spend on the proposed system. Also, all the resources are already available, indicating that the system is economically feasible for development. </a:t>
            </a:r>
          </a:p>
          <a:p>
            <a:pPr marL="0" indent="0">
              <a:buNone/>
            </a:pPr>
            <a:r>
              <a:rPr lang="en-IN" dirty="0">
                <a:effectLst/>
              </a:rPr>
              <a:t> </a:t>
            </a:r>
          </a:p>
          <a:p>
            <a:pPr marL="0" indent="0">
              <a:buNone/>
            </a:pPr>
            <a:r>
              <a:rPr lang="en-IN" dirty="0">
                <a:effectLst/>
              </a:rPr>
              <a:t> </a:t>
            </a:r>
          </a:p>
          <a:p>
            <a:pPr marL="0" indent="0">
              <a:buNone/>
            </a:pPr>
            <a:r>
              <a:rPr lang="en-IN" b="1" dirty="0">
                <a:effectLst/>
              </a:rPr>
              <a:t>Operational Feasibility: </a:t>
            </a:r>
            <a:r>
              <a:rPr lang="en-IN" dirty="0">
                <a:effectLst/>
              </a:rPr>
              <a:t>Operational feasibility evaluates whether the proposed system will be able to operate smoothly within the organization's existing processes and procedures. It assesses factors such as user acceptance, ease of integration with existing systems, and the availability of necessary resources for system implementation and maintenance. Operational issues raised during the investigation include: </a:t>
            </a:r>
          </a:p>
          <a:p>
            <a:pPr marL="0" lvl="0" indent="0" fontAlgn="base">
              <a:buNone/>
            </a:pPr>
            <a:r>
              <a:rPr lang="en-IN" dirty="0">
                <a:effectLst/>
              </a:rPr>
              <a:t>Will users be able to adapt to the new system easily? </a:t>
            </a:r>
          </a:p>
          <a:p>
            <a:pPr marL="0" lvl="0" indent="0" fontAlgn="base">
              <a:buNone/>
            </a:pPr>
            <a:r>
              <a:rPr lang="en-IN" dirty="0">
                <a:effectLst/>
              </a:rPr>
              <a:t>Can the system be integrated seamlessly into existing workflows? </a:t>
            </a:r>
          </a:p>
          <a:p>
            <a:pPr marL="0" lvl="0" indent="0" fontAlgn="base">
              <a:buNone/>
            </a:pPr>
            <a:r>
              <a:rPr lang="en-IN" dirty="0">
                <a:effectLst/>
              </a:rPr>
              <a:t>Are the required resources, such as personnel and training, available for system implementation and maintenance? By addressing these operational concerns, the feasibility study ensures that the proposed system will be practical and beneficial for the organization's operations." </a:t>
            </a:r>
          </a:p>
          <a:p>
            <a:pPr marL="0" indent="0">
              <a:buNone/>
            </a:pPr>
            <a:endParaRPr lang="en-IN" dirty="0"/>
          </a:p>
        </p:txBody>
      </p:sp>
    </p:spTree>
    <p:extLst>
      <p:ext uri="{BB962C8B-B14F-4D97-AF65-F5344CB8AC3E}">
        <p14:creationId xmlns:p14="http://schemas.microsoft.com/office/powerpoint/2010/main" val="5676283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351</TotalTime>
  <Words>1304</Words>
  <Application>Microsoft Office PowerPoint</Application>
  <PresentationFormat>Widescreen</PresentationFormat>
  <Paragraphs>197</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Century Gothic</vt:lpstr>
      <vt:lpstr>Times New Roman</vt:lpstr>
      <vt:lpstr>Mesh</vt:lpstr>
      <vt:lpstr>Café marvelous </vt:lpstr>
      <vt:lpstr>Acknowledgement</vt:lpstr>
      <vt:lpstr>Introduction</vt:lpstr>
      <vt:lpstr>Existing systems</vt:lpstr>
      <vt:lpstr>Scope of the System  </vt:lpstr>
      <vt:lpstr>Feature of the system</vt:lpstr>
      <vt:lpstr>System requirement</vt:lpstr>
      <vt:lpstr>Feasibility Study </vt:lpstr>
      <vt:lpstr>PowerPoint Presentation</vt:lpstr>
      <vt:lpstr>Entity-Relationship diagram</vt:lpstr>
      <vt:lpstr>Class diagram </vt:lpstr>
      <vt:lpstr>Activity Diagram</vt:lpstr>
      <vt:lpstr>UML:Sequence diagram  </vt:lpstr>
      <vt:lpstr>Use case Diagram</vt:lpstr>
      <vt:lpstr>User-use case</vt:lpstr>
      <vt:lpstr>Data dictionary </vt:lpstr>
      <vt:lpstr>Input output screen</vt:lpstr>
      <vt:lpstr>PowerPoint Presentation</vt:lpstr>
      <vt:lpstr>PowerPoint Presentation</vt:lpstr>
      <vt:lpstr>Add product</vt:lpstr>
      <vt:lpstr>PowerPoint Presentation</vt:lpstr>
      <vt:lpstr>User’s</vt:lpstr>
      <vt:lpstr>PowerPoint Presentation</vt:lpstr>
      <vt:lpstr>Add order</vt:lpstr>
      <vt:lpstr>Conclusions</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Café management </dc:title>
  <dc:creator>HP</dc:creator>
  <cp:lastModifiedBy>HP</cp:lastModifiedBy>
  <cp:revision>28</cp:revision>
  <dcterms:created xsi:type="dcterms:W3CDTF">2024-04-15T17:45:25Z</dcterms:created>
  <dcterms:modified xsi:type="dcterms:W3CDTF">2024-04-19T06:09:03Z</dcterms:modified>
</cp:coreProperties>
</file>

<file path=docProps/thumbnail.jpeg>
</file>